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10" r:id="rId2"/>
    <p:sldId id="411" r:id="rId3"/>
    <p:sldId id="41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4"/>
    <a:srgbClr val="FF9109"/>
    <a:srgbClr val="E6F1FB"/>
    <a:srgbClr val="C9D3E4"/>
    <a:srgbClr val="EBF9FF"/>
    <a:srgbClr val="CAEDF9"/>
    <a:srgbClr val="B3E2D4"/>
    <a:srgbClr val="E3F2EC"/>
    <a:srgbClr val="C6DEA7"/>
    <a:srgbClr val="E7F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34" autoAdjust="0"/>
    <p:restoredTop sz="96058"/>
  </p:normalViewPr>
  <p:slideViewPr>
    <p:cSldViewPr snapToGrid="0" snapToObjects="1">
      <p:cViewPr varScale="1">
        <p:scale>
          <a:sx n="108" d="100"/>
          <a:sy n="108" d="100"/>
        </p:scale>
        <p:origin x="408"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fr.smartsheet.com/try-it?trp=18096"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Vagues abstraites en 3D avec dégradé de couleurs">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chemeClr val="bg2"/>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6257685" cy="1077218"/>
          </a:xfrm>
          <a:prstGeom prst="rect">
            <a:avLst/>
          </a:prstGeom>
          <a:noFill/>
          <a:effectLst/>
        </p:spPr>
        <p:txBody>
          <a:bodyPr wrap="square" rtlCol="0">
            <a:spAutoFit/>
          </a:bodyPr>
          <a:lstStyle/>
          <a:p>
            <a:pPr rtl="0"/>
            <a:r>
              <a:rPr lang="fr-FR" sz="3200" b="1" dirty="0">
                <a:solidFill>
                  <a:schemeClr val="tx1">
                    <a:lumMod val="65000"/>
                    <a:lumOff val="35000"/>
                  </a:schemeClr>
                </a:solidFill>
                <a:latin typeface="Century Gothic" panose="020B0502020202020204" pitchFamily="34" charset="0"/>
              </a:rPr>
              <a:t>Modèle de fiche d’évaluation prospective avec ICP</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5"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4724691"/>
          </a:xfrm>
          <a:prstGeom prst="rect">
            <a:avLst/>
          </a:prstGeom>
          <a:noFill/>
        </p:spPr>
        <p:txBody>
          <a:bodyPr wrap="square" rtlCol="0">
            <a:spAutoFit/>
          </a:bodyPr>
          <a:lstStyle/>
          <a:p>
            <a:pPr algn="l" rtl="0">
              <a:lnSpc>
                <a:spcPct val="12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 ?</a:t>
            </a:r>
            <a:r>
              <a:rPr lang="fr-FR" sz="1200" i="0" u="none" strike="noStrike" dirty="0">
                <a:solidFill>
                  <a:srgbClr val="000000"/>
                </a:solidFill>
                <a:effectLst/>
                <a:latin typeface="Century Gothic" panose="020B0502020202020204" pitchFamily="34" charset="0"/>
              </a:rPr>
              <a:t> Ce modèle de fiche d’évaluation prospective est conçu pour les organisations qui cherchent à établir et à communiquer des objectifs et des ICP clairs dans différents domaines d’activité. Il est particulièrement utile lors des sessions de planification stratégique au cours desquelles les dirigeants peuvent définir leur vision et l’aligner sur des résultats mesurables. Les équipes de tous les niveaux peuvent utiliser ce modèle pour s’assurer que leurs objectifs soutiennent l’orientation globale de l’organisation.</a:t>
            </a:r>
          </a:p>
          <a:p>
            <a:pPr algn="l" rtl="0">
              <a:lnSpc>
                <a:spcPct val="12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20000"/>
              </a:lnSpc>
              <a:spcBef>
                <a:spcPts val="0"/>
              </a:spcBef>
              <a:spcAft>
                <a:spcPts val="0"/>
              </a:spcAft>
            </a:pPr>
            <a:r>
              <a:rPr lang="fr-FR" sz="1200" b="1" i="0" u="none" strike="noStrike" dirty="0">
                <a:solidFill>
                  <a:srgbClr val="000000"/>
                </a:solidFill>
                <a:effectLst/>
                <a:latin typeface="Century Gothic" panose="020B0502020202020204" pitchFamily="34" charset="0"/>
              </a:rPr>
              <a:t>Fonctionnalités clés du modèle</a:t>
            </a:r>
            <a:r>
              <a:rPr lang="fr-FR" sz="1200" i="0" u="none" strike="noStrike" dirty="0">
                <a:solidFill>
                  <a:srgbClr val="000000"/>
                </a:solidFill>
                <a:effectLst/>
                <a:latin typeface="Century Gothic" panose="020B0502020202020204" pitchFamily="34" charset="0"/>
              </a:rPr>
              <a:t> : ce modèle comprend quatre blocs colorés distincts représentant les principaux domaines d’une fiche d’évaluation prospective : finances, clients, processus internes, et innovation et apprentissage. Chaque bloc comporte un espace pour ajouter des objectifs et leurs mesures correspondantes, reliant ainsi les ICP aux résultats souhaités. Le centre du modèle est réservé à un énoncé de vision, qui relie tous les domaines et renforce l’intention stratégique derrière les objectifs et les mesures.</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6250" y="1881993"/>
            <a:ext cx="6801310" cy="3825737"/>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Vagues abstraites en 3D avec dégradé de couleurs">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3677748647"/>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fr-FR" sz="1800" u="none" strike="noStrike">
                          <a:effectLst/>
                          <a:latin typeface="Century Gothic" panose="020B0502020202020204" pitchFamily="34" charset="0"/>
                        </a:rPr>
                        <a:t>FINANCES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fr-FR" sz="1600" u="none" strike="noStrike">
                          <a:solidFill>
                            <a:schemeClr val="bg2"/>
                          </a:solidFill>
                          <a:effectLst/>
                          <a:latin typeface="Courier" pitchFamily="2" charset="0"/>
                        </a:rPr>
                        <a:t>perspective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fr-FR" sz="1100" u="none" strike="noStrike">
                          <a:effectLst/>
                          <a:latin typeface="Century Gothic" panose="020B0502020202020204" pitchFamily="34" charset="0"/>
                        </a:rPr>
                        <a:t>Objectifs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rtl="0" fontAlgn="ctr"/>
                      <a:r>
                        <a:rPr lang="fr-FR" sz="1100" u="none" strike="noStrike">
                          <a:effectLst/>
                          <a:latin typeface="Century Gothic" panose="020B0502020202020204" pitchFamily="34" charset="0"/>
                        </a:rPr>
                        <a:t>Mesures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rtl="0" fontAlgn="ctr"/>
                      <a:r>
                        <a:rPr lang="fr-FR" sz="1400" u="none" strike="noStrike">
                          <a:effectLst/>
                          <a:latin typeface="Century Gothic" panose="020B0502020202020204" pitchFamily="34" charset="0"/>
                        </a:rPr>
                        <a:t>Maximiser le retour sur investissement</a:t>
                      </a: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fr-FR" sz="1400" u="none" strike="noStrike">
                          <a:effectLst/>
                          <a:latin typeface="Century Gothic" panose="020B0502020202020204" pitchFamily="34" charset="0"/>
                        </a:rPr>
                        <a:t>Pourcentage du RSI</a:t>
                      </a: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fr-FR" sz="1400" u="none" strike="noStrike">
                          <a:effectLst/>
                          <a:latin typeface="Century Gothic" panose="020B0502020202020204" pitchFamily="34" charset="0"/>
                        </a:rPr>
                        <a:t>Augmenter les sources de revenus</a:t>
                      </a: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fr-FR" sz="1400" u="none" strike="noStrike">
                          <a:effectLst/>
                          <a:latin typeface="Century Gothic" panose="020B0502020202020204" pitchFamily="34" charset="0"/>
                        </a:rPr>
                        <a:t>Taux de croissance des recettes</a:t>
                      </a: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6" y="783405"/>
            <a:ext cx="2005754"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1400">
                <a:solidFill>
                  <a:schemeClr val="tx1">
                    <a:lumMod val="65000"/>
                    <a:lumOff val="35000"/>
                  </a:schemeClr>
                </a:solidFill>
                <a:latin typeface="Courier" pitchFamily="2" charset="0"/>
              </a:rPr>
              <a:t>Comment pouvons-nous améliorer la perception que nos clients ont de nous ?</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886334" y="5566300"/>
            <a:ext cx="3187700" cy="1070390"/>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fr-FR" sz="1400" dirty="0">
                <a:solidFill>
                  <a:schemeClr val="tx1">
                    <a:lumMod val="65000"/>
                    <a:lumOff val="35000"/>
                  </a:schemeClr>
                </a:solidFill>
                <a:latin typeface="Courier" pitchFamily="2" charset="0"/>
              </a:rPr>
              <a:t>Quels sont les objectifs qui garantiront l’amélioration continue et la création de valeur ?</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031767" y="4705601"/>
            <a:ext cx="1910996" cy="1127028"/>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fr-FR" sz="1400" dirty="0">
                <a:solidFill>
                  <a:schemeClr val="tx1">
                    <a:lumMod val="65000"/>
                    <a:lumOff val="35000"/>
                  </a:schemeClr>
                </a:solidFill>
                <a:latin typeface="Courier" pitchFamily="2" charset="0"/>
              </a:rPr>
              <a:t>Quels sont les objectifs </a:t>
            </a:r>
          </a:p>
          <a:p>
            <a:pPr algn="r" rtl="0"/>
            <a:r>
              <a:rPr lang="fr-FR" sz="1400" dirty="0">
                <a:solidFill>
                  <a:schemeClr val="tx1">
                    <a:lumMod val="65000"/>
                    <a:lumOff val="35000"/>
                  </a:schemeClr>
                </a:solidFill>
                <a:latin typeface="Courier" pitchFamily="2" charset="0"/>
              </a:rPr>
              <a:t>opérationnels à privilégier ?</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1" y="196447"/>
            <a:ext cx="2463127" cy="13400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1400" dirty="0">
                <a:solidFill>
                  <a:schemeClr val="tx1">
                    <a:lumMod val="65000"/>
                    <a:lumOff val="35000"/>
                  </a:schemeClr>
                </a:solidFill>
                <a:latin typeface="Courier" pitchFamily="2" charset="0"/>
              </a:rPr>
              <a:t>Quels sont les objectifs financiers qui démontrent la valeur pour nos actionnaires ?</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4060953816"/>
              </p:ext>
            </p:extLst>
          </p:nvPr>
        </p:nvGraphicFramePr>
        <p:xfrm>
          <a:off x="4245992" y="4265799"/>
          <a:ext cx="3697288" cy="249608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fr-FR" sz="1800" u="none" strike="noStrike">
                          <a:effectLst/>
                          <a:latin typeface="Century Gothic" panose="020B0502020202020204" pitchFamily="34" charset="0"/>
                        </a:rPr>
                        <a:t>INNOVATION ET APPRENTISSAGE</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fr-FR" sz="1600" u="none" strike="noStrike">
                          <a:solidFill>
                            <a:schemeClr val="bg2"/>
                          </a:solidFill>
                          <a:effectLst/>
                          <a:latin typeface="Courier" pitchFamily="2" charset="0"/>
                        </a:rPr>
                        <a:t>perspective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fr-FR" sz="1100" u="none" strike="noStrike">
                          <a:effectLst/>
                          <a:latin typeface="Century Gothic" panose="020B0502020202020204" pitchFamily="34" charset="0"/>
                        </a:rPr>
                        <a:t>Objectifs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rtl="0" fontAlgn="ctr"/>
                      <a:r>
                        <a:rPr lang="fr-FR" sz="1100" u="none" strike="noStrike">
                          <a:effectLst/>
                          <a:latin typeface="Century Gothic" panose="020B0502020202020204" pitchFamily="34" charset="0"/>
                        </a:rPr>
                        <a:t>Mesures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rtl="0" fontAlgn="ctr"/>
                      <a:r>
                        <a:rPr lang="fr-FR" sz="1400" b="0" i="0" u="none" strike="noStrike">
                          <a:solidFill>
                            <a:srgbClr val="000000"/>
                          </a:solidFill>
                          <a:effectLst/>
                          <a:latin typeface="Century Gothic" panose="020B0502020202020204" pitchFamily="34" charset="0"/>
                        </a:rPr>
                        <a:t>Favoriser l’innovation dans le domaine de la santé</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fr-FR" sz="1400" b="0" i="0" u="none" strike="noStrike">
                          <a:solidFill>
                            <a:srgbClr val="000000"/>
                          </a:solidFill>
                          <a:effectLst/>
                          <a:latin typeface="Century Gothic" panose="020B0502020202020204" pitchFamily="34" charset="0"/>
                        </a:rPr>
                        <a:t>Nombre de nouveaux traitements mis au point</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fr-FR" sz="1400" b="0" i="0" u="none" strike="noStrike">
                          <a:solidFill>
                            <a:srgbClr val="000000"/>
                          </a:solidFill>
                          <a:effectLst/>
                          <a:latin typeface="Century Gothic" panose="020B0502020202020204" pitchFamily="34" charset="0"/>
                        </a:rPr>
                        <a:t>Développer l’expertise du personnel</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fr-FR" sz="1400" b="0" i="0" u="none" strike="noStrike">
                          <a:solidFill>
                            <a:srgbClr val="000000"/>
                          </a:solidFill>
                          <a:effectLst/>
                          <a:latin typeface="Century Gothic" panose="020B0502020202020204" pitchFamily="34" charset="0"/>
                        </a:rPr>
                        <a:t>Heures de formation des employés</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1507522762"/>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fr-FR" sz="1800" u="none" strike="noStrike">
                          <a:effectLst/>
                          <a:latin typeface="Century Gothic" panose="020B0502020202020204" pitchFamily="34" charset="0"/>
                        </a:rPr>
                        <a:t>CLIENT</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fr-FR" sz="1600" u="none" strike="noStrike">
                          <a:solidFill>
                            <a:schemeClr val="bg2"/>
                          </a:solidFill>
                          <a:effectLst/>
                          <a:latin typeface="Courier" pitchFamily="2" charset="0"/>
                        </a:rPr>
                        <a:t>perspective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fr-FR" sz="1100" u="none" strike="noStrike">
                          <a:effectLst/>
                          <a:latin typeface="Century Gothic" panose="020B0502020202020204" pitchFamily="34" charset="0"/>
                        </a:rPr>
                        <a:t>Objectifs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rtl="0" fontAlgn="ctr"/>
                      <a:r>
                        <a:rPr lang="fr-FR" sz="1100" u="none" strike="noStrike">
                          <a:effectLst/>
                          <a:latin typeface="Century Gothic" panose="020B0502020202020204" pitchFamily="34" charset="0"/>
                        </a:rPr>
                        <a:t>Mesures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rtl="0" fontAlgn="ctr"/>
                      <a:r>
                        <a:rPr lang="fr-FR" sz="1400" b="0" i="0" u="none" strike="noStrike">
                          <a:solidFill>
                            <a:srgbClr val="000000"/>
                          </a:solidFill>
                          <a:effectLst/>
                          <a:latin typeface="Century Gothic" panose="020B0502020202020204" pitchFamily="34" charset="0"/>
                        </a:rPr>
                        <a:t>Améliorer la satisfaction des patients</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fr-FR" sz="1400" b="0" i="0" u="none" strike="noStrike">
                          <a:solidFill>
                            <a:srgbClr val="000000"/>
                          </a:solidFill>
                          <a:effectLst/>
                          <a:latin typeface="Century Gothic" panose="020B0502020202020204" pitchFamily="34" charset="0"/>
                        </a:rPr>
                        <a:t>Scores de satisfaction des patients</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fr-FR" sz="1400" b="0" i="0" u="none" strike="noStrike">
                          <a:solidFill>
                            <a:srgbClr val="000000"/>
                          </a:solidFill>
                          <a:effectLst/>
                          <a:latin typeface="Century Gothic" panose="020B0502020202020204" pitchFamily="34" charset="0"/>
                        </a:rPr>
                        <a:t>Élargir l’accès au marché</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fr-FR" sz="1400" b="0" i="0" u="none" strike="noStrike">
                          <a:solidFill>
                            <a:srgbClr val="000000"/>
                          </a:solidFill>
                          <a:effectLst/>
                          <a:latin typeface="Century Gothic" panose="020B0502020202020204" pitchFamily="34" charset="0"/>
                        </a:rPr>
                        <a:t>Nouveaux patients acquis</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3627331675"/>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fr-FR" sz="1800" u="none" strike="noStrike">
                          <a:effectLst/>
                          <a:latin typeface="Century Gothic" panose="020B0502020202020204" pitchFamily="34" charset="0"/>
                        </a:rPr>
                        <a:t>CLIENT</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fr-FR" sz="1600" u="none" strike="noStrike">
                          <a:solidFill>
                            <a:schemeClr val="bg2"/>
                          </a:solidFill>
                          <a:effectLst/>
                          <a:latin typeface="Courier" pitchFamily="2" charset="0"/>
                        </a:rPr>
                        <a:t>perspective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rtl="0" fontAlgn="ctr"/>
                      <a:r>
                        <a:rPr lang="fr-FR" sz="1100" u="none" strike="noStrike">
                          <a:effectLst/>
                          <a:latin typeface="Century Gothic" panose="020B0502020202020204" pitchFamily="34" charset="0"/>
                        </a:rPr>
                        <a:t>Objectifs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rtl="0" fontAlgn="ctr"/>
                      <a:r>
                        <a:rPr lang="fr-FR" sz="1100" u="none" strike="noStrike">
                          <a:effectLst/>
                          <a:latin typeface="Century Gothic" panose="020B0502020202020204" pitchFamily="34" charset="0"/>
                        </a:rPr>
                        <a:t>Mesures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rtl="0" fontAlgn="ctr"/>
                      <a:r>
                        <a:rPr lang="fr-FR" sz="1400" b="0" i="0" u="none" strike="noStrike">
                          <a:solidFill>
                            <a:srgbClr val="000000"/>
                          </a:solidFill>
                          <a:effectLst/>
                          <a:latin typeface="Century Gothic" panose="020B0502020202020204" pitchFamily="34" charset="0"/>
                        </a:rPr>
                        <a:t>Améliorer l’efficacité opérationnelle</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fr-FR" sz="1400" b="0" i="0" u="none" strike="noStrike">
                          <a:solidFill>
                            <a:srgbClr val="000000"/>
                          </a:solidFill>
                          <a:effectLst/>
                          <a:latin typeface="Century Gothic" panose="020B0502020202020204" pitchFamily="34" charset="0"/>
                        </a:rPr>
                        <a:t>Délai moyen de prise en charge des patients</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rtl="0" fontAlgn="ctr"/>
                      <a:r>
                        <a:rPr lang="fr-FR" sz="1400" b="0" i="0" u="none" strike="noStrike">
                          <a:solidFill>
                            <a:srgbClr val="000000"/>
                          </a:solidFill>
                          <a:effectLst/>
                          <a:latin typeface="Century Gothic" panose="020B0502020202020204" pitchFamily="34" charset="0"/>
                        </a:rPr>
                        <a:t>Améliorer la qualité des soins de santé</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fr-FR" sz="1400" b="0" i="0" u="none" strike="noStrike">
                          <a:solidFill>
                            <a:srgbClr val="000000"/>
                          </a:solidFill>
                          <a:effectLst/>
                          <a:latin typeface="Century Gothic" panose="020B0502020202020204" pitchFamily="34" charset="0"/>
                        </a:rPr>
                        <a:t>Taux d’erreur clinique</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3802443514"/>
              </p:ext>
            </p:extLst>
          </p:nvPr>
        </p:nvGraphicFramePr>
        <p:xfrm>
          <a:off x="4505740" y="2741583"/>
          <a:ext cx="3193774" cy="1435918"/>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rtl="0" fontAlgn="t"/>
                      <a:r>
                        <a:rPr lang="fr-FR" sz="1600" u="none" strike="noStrike">
                          <a:solidFill>
                            <a:schemeClr val="bg2"/>
                          </a:solidFill>
                          <a:effectLst/>
                          <a:latin typeface="Courier" pitchFamily="2" charset="0"/>
                        </a:rPr>
                        <a:t>énoncé de vision</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rtl="0" fontAlgn="ctr"/>
                      <a:r>
                        <a:rPr lang="fr-FR" sz="1400" u="none" strike="noStrike">
                          <a:effectLst/>
                          <a:latin typeface="Century Gothic" panose="020B0502020202020204" pitchFamily="34" charset="0"/>
                        </a:rPr>
                        <a:t>Révolutionner la santé par la technologie en proposant des solutions de santé</a:t>
                      </a:r>
                      <a:br>
                        <a:rPr lang="en-US" sz="1400" u="none" strike="noStrike" dirty="0">
                          <a:effectLst/>
                          <a:latin typeface="Century Gothic" panose="020B0502020202020204" pitchFamily="34" charset="0"/>
                        </a:rPr>
                      </a:br>
                      <a:r>
                        <a:rPr lang="fr-FR" sz="1400" u="none" strike="noStrike">
                          <a:effectLst/>
                          <a:latin typeface="Century Gothic" panose="020B0502020202020204" pitchFamily="34" charset="0"/>
                        </a:rPr>
                        <a:t> numériques accessibles et de haute qualité pour tous.</a:t>
                      </a: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Vagues abstraites en 3D avec dégradé de couleurs">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4216492139"/>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fr-FR" sz="1800" u="none" strike="noStrike">
                          <a:effectLst/>
                          <a:latin typeface="Century Gothic" panose="020B0502020202020204" pitchFamily="34" charset="0"/>
                        </a:rPr>
                        <a:t>FINANCES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fr-FR" sz="1600" u="none" strike="noStrike">
                          <a:solidFill>
                            <a:schemeClr val="bg2"/>
                          </a:solidFill>
                          <a:effectLst/>
                          <a:latin typeface="Courier" pitchFamily="2" charset="0"/>
                        </a:rPr>
                        <a:t>perspective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fr-FR" sz="1100" u="none" strike="noStrike">
                          <a:effectLst/>
                          <a:latin typeface="Century Gothic" panose="020B0502020202020204" pitchFamily="34" charset="0"/>
                        </a:rPr>
                        <a:t>Objectifs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rtl="0" fontAlgn="ctr"/>
                      <a:r>
                        <a:rPr lang="fr-FR" sz="1100" u="none" strike="noStrike">
                          <a:effectLst/>
                          <a:latin typeface="Century Gothic" panose="020B0502020202020204" pitchFamily="34" charset="0"/>
                        </a:rPr>
                        <a:t>Mesures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7" y="783405"/>
            <a:ext cx="2032386"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1400" dirty="0">
                <a:solidFill>
                  <a:schemeClr val="tx1">
                    <a:lumMod val="65000"/>
                    <a:lumOff val="35000"/>
                  </a:schemeClr>
                </a:solidFill>
                <a:latin typeface="Courier" pitchFamily="2" charset="0"/>
              </a:rPr>
              <a:t>Comment pouvons-nous améliorer la perception que nos clients ont de nous ?</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886334" y="5584054"/>
            <a:ext cx="3187700" cy="1052635"/>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fr-FR" sz="1400" dirty="0">
                <a:solidFill>
                  <a:schemeClr val="tx1">
                    <a:lumMod val="65000"/>
                    <a:lumOff val="35000"/>
                  </a:schemeClr>
                </a:solidFill>
                <a:latin typeface="Courier" pitchFamily="2" charset="0"/>
              </a:rPr>
              <a:t>Quels sont les objectifs qui garantiront l’amélioration continue et la création de valeur ?</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031767" y="4705601"/>
            <a:ext cx="1910996" cy="1198049"/>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rtl="0"/>
            <a:r>
              <a:rPr lang="fr-FR" sz="1400" dirty="0">
                <a:solidFill>
                  <a:schemeClr val="tx1">
                    <a:lumMod val="65000"/>
                    <a:lumOff val="35000"/>
                  </a:schemeClr>
                </a:solidFill>
                <a:latin typeface="Courier" pitchFamily="2" charset="0"/>
              </a:rPr>
              <a:t>Quels sont les objectifs </a:t>
            </a:r>
          </a:p>
          <a:p>
            <a:pPr algn="r" rtl="0"/>
            <a:r>
              <a:rPr lang="fr-FR" sz="1400" dirty="0">
                <a:solidFill>
                  <a:schemeClr val="tx1">
                    <a:lumMod val="65000"/>
                    <a:lumOff val="35000"/>
                  </a:schemeClr>
                </a:solidFill>
                <a:latin typeface="Courier" pitchFamily="2" charset="0"/>
              </a:rPr>
              <a:t>opérationnels à privilégier ?</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1" y="196447"/>
            <a:ext cx="2489759" cy="13400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1400" dirty="0">
                <a:solidFill>
                  <a:schemeClr val="tx1">
                    <a:lumMod val="65000"/>
                    <a:lumOff val="35000"/>
                  </a:schemeClr>
                </a:solidFill>
                <a:latin typeface="Courier" pitchFamily="2" charset="0"/>
              </a:rPr>
              <a:t>Quels sont les objectifs financiers qui démontrent la valeur pour nos actionnaires ?</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3932191937"/>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fr-FR" sz="1800" u="none" strike="noStrike">
                          <a:effectLst/>
                          <a:latin typeface="Century Gothic" panose="020B0502020202020204" pitchFamily="34" charset="0"/>
                        </a:rPr>
                        <a:t>INNOVATION ET APPRENTISSAGE</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fr-FR" sz="1600" u="none" strike="noStrike">
                          <a:solidFill>
                            <a:schemeClr val="bg2"/>
                          </a:solidFill>
                          <a:effectLst/>
                          <a:latin typeface="Courier" pitchFamily="2" charset="0"/>
                        </a:rPr>
                        <a:t>perspective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fr-FR" sz="1100" u="none" strike="noStrike">
                          <a:effectLst/>
                          <a:latin typeface="Century Gothic" panose="020B0502020202020204" pitchFamily="34" charset="0"/>
                        </a:rPr>
                        <a:t>Objectifs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rtl="0" fontAlgn="ctr"/>
                      <a:r>
                        <a:rPr lang="fr-FR" sz="1100" u="none" strike="noStrike">
                          <a:effectLst/>
                          <a:latin typeface="Century Gothic" panose="020B0502020202020204" pitchFamily="34" charset="0"/>
                        </a:rPr>
                        <a:t>Mesures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3581187889"/>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fr-FR" sz="1800" u="none" strike="noStrike">
                          <a:effectLst/>
                          <a:latin typeface="Century Gothic" panose="020B0502020202020204" pitchFamily="34" charset="0"/>
                        </a:rPr>
                        <a:t>CLIENT</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fr-FR" sz="1600" u="none" strike="noStrike">
                          <a:solidFill>
                            <a:schemeClr val="bg2"/>
                          </a:solidFill>
                          <a:effectLst/>
                          <a:latin typeface="Courier" pitchFamily="2" charset="0"/>
                        </a:rPr>
                        <a:t>perspective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rtl="0" fontAlgn="ctr"/>
                      <a:r>
                        <a:rPr lang="fr-FR" sz="1100" u="none" strike="noStrike">
                          <a:effectLst/>
                          <a:latin typeface="Century Gothic" panose="020B0502020202020204" pitchFamily="34" charset="0"/>
                        </a:rPr>
                        <a:t>Objectifs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rtl="0" fontAlgn="ctr"/>
                      <a:r>
                        <a:rPr lang="fr-FR" sz="1100" u="none" strike="noStrike">
                          <a:effectLst/>
                          <a:latin typeface="Century Gothic" panose="020B0502020202020204" pitchFamily="34" charset="0"/>
                        </a:rPr>
                        <a:t>Mesures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611770561"/>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rtl="0" fontAlgn="ctr"/>
                      <a:r>
                        <a:rPr lang="fr-FR" sz="1800" u="none" strike="noStrike">
                          <a:effectLst/>
                          <a:latin typeface="Century Gothic" panose="020B0502020202020204" pitchFamily="34" charset="0"/>
                        </a:rPr>
                        <a:t>CLIENT</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rtl="0" fontAlgn="t"/>
                      <a:r>
                        <a:rPr lang="fr-FR" sz="1600" u="none" strike="noStrike">
                          <a:solidFill>
                            <a:schemeClr val="bg2"/>
                          </a:solidFill>
                          <a:effectLst/>
                          <a:latin typeface="Courier" pitchFamily="2" charset="0"/>
                        </a:rPr>
                        <a:t>perspective</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rtl="0" fontAlgn="ctr"/>
                      <a:r>
                        <a:rPr lang="fr-FR" sz="1100" u="none" strike="noStrike">
                          <a:effectLst/>
                          <a:latin typeface="Century Gothic" panose="020B0502020202020204" pitchFamily="34" charset="0"/>
                        </a:rPr>
                        <a:t>Objectifs</a:t>
                      </a: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rtl="0" fontAlgn="ctr"/>
                      <a:r>
                        <a:rPr lang="fr-FR" sz="1100" u="none" strike="noStrike">
                          <a:effectLst/>
                          <a:latin typeface="Century Gothic" panose="020B0502020202020204" pitchFamily="34" charset="0"/>
                        </a:rPr>
                        <a:t>Mesures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701550198"/>
              </p:ext>
            </p:extLst>
          </p:nvPr>
        </p:nvGraphicFramePr>
        <p:xfrm>
          <a:off x="4505740" y="2741583"/>
          <a:ext cx="3193774" cy="1284843"/>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rtl="0" fontAlgn="t"/>
                      <a:r>
                        <a:rPr lang="fr-FR" sz="1600" u="none" strike="noStrike">
                          <a:solidFill>
                            <a:schemeClr val="bg2"/>
                          </a:solidFill>
                          <a:effectLst/>
                          <a:latin typeface="Courier" pitchFamily="2" charset="0"/>
                        </a:rPr>
                        <a:t>énoncé de vision</a:t>
                      </a: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385142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15364</TotalTime>
  <Words>527</Words>
  <Application>Microsoft Office PowerPoint</Application>
  <PresentationFormat>Widescreen</PresentationFormat>
  <Paragraphs>69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321</cp:revision>
  <cp:lastPrinted>2024-02-20T23:48:17Z</cp:lastPrinted>
  <dcterms:created xsi:type="dcterms:W3CDTF">2021-07-07T23:54:57Z</dcterms:created>
  <dcterms:modified xsi:type="dcterms:W3CDTF">2024-09-09T07:36:15Z</dcterms:modified>
</cp:coreProperties>
</file>