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6"/>
  </p:notesMasterIdLst>
  <p:sldIdLst>
    <p:sldId id="342" r:id="rId2"/>
    <p:sldId id="320" r:id="rId3"/>
    <p:sldId id="346" r:id="rId4"/>
    <p:sldId id="295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ca Waite" initials="EW" lastIdx="2" clrIdx="0">
    <p:extLst>
      <p:ext uri="{19B8F6BF-5375-455C-9EA6-DF929625EA0E}">
        <p15:presenceInfo xmlns:p15="http://schemas.microsoft.com/office/powerpoint/2012/main" userId="c568693182780e7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4774A"/>
    <a:srgbClr val="56BFD2"/>
    <a:srgbClr val="A6DDE9"/>
    <a:srgbClr val="ECD6B2"/>
    <a:srgbClr val="99EBDD"/>
    <a:srgbClr val="DAE978"/>
    <a:srgbClr val="DEDFA3"/>
    <a:srgbClr val="D14C36"/>
    <a:srgbClr val="E9AB77"/>
    <a:srgbClr val="89D0C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981" autoAdjust="0"/>
    <p:restoredTop sz="86447"/>
  </p:normalViewPr>
  <p:slideViewPr>
    <p:cSldViewPr snapToGrid="0" snapToObjects="1">
      <p:cViewPr varScale="1">
        <p:scale>
          <a:sx n="128" d="100"/>
          <a:sy n="128" d="100"/>
        </p:scale>
        <p:origin x="584" y="176"/>
      </p:cViewPr>
      <p:guideLst/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</p:sldLst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4.xml"/><Relationship Id="rId2" Type="http://schemas.openxmlformats.org/officeDocument/2006/relationships/slide" Target="slides/slide3.xml"/><Relationship Id="rId1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6AFEDE-F1BF-6A4A-80D9-CCB6DC4EFE3D}" type="datetimeFigureOut">
              <a:rPr lang="en-US" smtClean="0"/>
              <a:t>4/11/22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11C10-233D-DA48-A5CB-9365BBABB6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076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86668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04697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2264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4/11/22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4/11/22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4/11/22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4/11/22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4/11/22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4/11/22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4/11/22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4/11/22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4/11/22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4/11/22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4/11/22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95000"/>
                <a:alpha val="40000"/>
              </a:schemeClr>
            </a:gs>
            <a:gs pos="100000">
              <a:schemeClr val="bg1">
                <a:lumMod val="75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4/11/22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C5F649A-21D3-4946-B06E-8A79DDA0D00E}"/>
              </a:ext>
            </a:extLst>
          </p:cNvPr>
          <p:cNvSpPr txBox="1"/>
          <p:nvPr/>
        </p:nvSpPr>
        <p:spPr>
          <a:xfrm>
            <a:off x="880808" y="2596291"/>
            <a:ext cx="92471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" sz="3600" dirty="0">
                <a:latin typeface="Century Gothic" panose="020B0502020202020204" pitchFamily="34" charset="0"/>
              </a:rPr>
              <a:t>Remarques sur l'utilisation de ce modèle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D229698-1152-43F9-BE56-3EBDC68FD012}"/>
              </a:ext>
            </a:extLst>
          </p:cNvPr>
          <p:cNvSpPr txBox="1"/>
          <p:nvPr/>
        </p:nvSpPr>
        <p:spPr>
          <a:xfrm>
            <a:off x="880808" y="3526114"/>
            <a:ext cx="6136217" cy="24468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fr" sz="1600" dirty="0">
                <a:latin typeface="Century Gothic" panose="020B0502020202020204" pitchFamily="34" charset="0"/>
              </a:rPr>
              <a:t>Entrez les mois et les flux de travail représentés dans votre plan. </a:t>
            </a:r>
            <a:endParaRPr lang="en-US" sz="800" dirty="0">
              <a:latin typeface="Century Gothic" panose="020B0502020202020204" pitchFamily="34" charset="0"/>
            </a:endParaRPr>
          </a:p>
          <a:p>
            <a:endParaRPr lang="en-US" sz="1600" dirty="0">
              <a:latin typeface="Century Gothic" panose="020B0502020202020204" pitchFamily="34" charset="0"/>
            </a:endParaRPr>
          </a:p>
          <a:p>
            <a:pPr>
              <a:spcAft>
                <a:spcPts val="600"/>
              </a:spcAft>
            </a:pPr>
            <a:r>
              <a:rPr lang="fr" sz="1600" dirty="0">
                <a:latin typeface="Century Gothic" panose="020B0502020202020204" pitchFamily="34" charset="0"/>
              </a:rPr>
              <a:t>Ajustez les barres pour représenter la durée par activité.  </a:t>
            </a:r>
          </a:p>
          <a:p>
            <a:pPr>
              <a:spcAft>
                <a:spcPts val="600"/>
              </a:spcAft>
            </a:pPr>
            <a:endParaRPr lang="en-US" sz="1600" dirty="0">
              <a:latin typeface="Century Gothic" panose="020B0502020202020204" pitchFamily="34" charset="0"/>
            </a:endParaRPr>
          </a:p>
          <a:p>
            <a:pPr>
              <a:spcAft>
                <a:spcPts val="600"/>
              </a:spcAft>
            </a:pPr>
            <a:r>
              <a:rPr lang="fr" sz="1600" dirty="0">
                <a:latin typeface="Century Gothic" panose="020B0502020202020204" pitchFamily="34" charset="0"/>
              </a:rPr>
              <a:t>Ajoutez des dates de début et de fin, des dates de jalon et des informations supplémentaires dans chaque barre ou dans la zone du graphique. </a:t>
            </a:r>
          </a:p>
          <a:p>
            <a:pPr>
              <a:spcAft>
                <a:spcPts val="600"/>
              </a:spcAft>
            </a:pPr>
            <a:endParaRPr lang="en-US" sz="1600" dirty="0">
              <a:latin typeface="Century Gothic" panose="020B0502020202020204" pitchFamily="34" charset="0"/>
            </a:endParaRPr>
          </a:p>
          <a:p>
            <a:pPr>
              <a:spcAft>
                <a:spcPts val="600"/>
              </a:spcAft>
            </a:pPr>
            <a:endParaRPr lang="en-US" sz="1600" dirty="0">
              <a:latin typeface="Century Gothic" panose="020B0502020202020204" pitchFamily="34" charset="0"/>
            </a:endParaRPr>
          </a:p>
        </p:txBody>
      </p:sp>
      <p:grpSp>
        <p:nvGrpSpPr>
          <p:cNvPr id="65" name="Group 64">
            <a:extLst>
              <a:ext uri="{FF2B5EF4-FFF2-40B4-BE49-F238E27FC236}">
                <a16:creationId xmlns:a16="http://schemas.microsoft.com/office/drawing/2014/main" id="{D7F7C8EC-ED2B-B949-A541-63F70BC666B6}"/>
              </a:ext>
            </a:extLst>
          </p:cNvPr>
          <p:cNvGrpSpPr/>
          <p:nvPr/>
        </p:nvGrpSpPr>
        <p:grpSpPr>
          <a:xfrm>
            <a:off x="7203068" y="-14628"/>
            <a:ext cx="5724680" cy="6219640"/>
            <a:chOff x="7203068" y="-14628"/>
            <a:chExt cx="5724680" cy="6219640"/>
          </a:xfrm>
        </p:grpSpPr>
        <p:sp>
          <p:nvSpPr>
            <p:cNvPr id="38" name="Triangle 37">
              <a:extLst>
                <a:ext uri="{FF2B5EF4-FFF2-40B4-BE49-F238E27FC236}">
                  <a16:creationId xmlns:a16="http://schemas.microsoft.com/office/drawing/2014/main" id="{E6E602D8-F760-DF41-A042-4E9312ECA237}"/>
                </a:ext>
              </a:extLst>
            </p:cNvPr>
            <p:cNvSpPr/>
            <p:nvPr/>
          </p:nvSpPr>
          <p:spPr>
            <a:xfrm>
              <a:off x="8267700" y="1219200"/>
              <a:ext cx="1498109" cy="1121526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9" name="Triangle 38">
              <a:extLst>
                <a:ext uri="{FF2B5EF4-FFF2-40B4-BE49-F238E27FC236}">
                  <a16:creationId xmlns:a16="http://schemas.microsoft.com/office/drawing/2014/main" id="{94C1830B-F673-5C4D-A41E-73B264FFA0FA}"/>
                </a:ext>
              </a:extLst>
            </p:cNvPr>
            <p:cNvSpPr/>
            <p:nvPr/>
          </p:nvSpPr>
          <p:spPr>
            <a:xfrm rot="10800000">
              <a:off x="8267698" y="2340726"/>
              <a:ext cx="1498109" cy="1121526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accent4"/>
                </a:gs>
              </a:gsLst>
              <a:lin ang="13500000" scaled="1"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0" name="Triangle 39">
              <a:extLst>
                <a:ext uri="{FF2B5EF4-FFF2-40B4-BE49-F238E27FC236}">
                  <a16:creationId xmlns:a16="http://schemas.microsoft.com/office/drawing/2014/main" id="{0138B3C3-DCBC-554F-80E8-C536867E9D83}"/>
                </a:ext>
              </a:extLst>
            </p:cNvPr>
            <p:cNvSpPr/>
            <p:nvPr/>
          </p:nvSpPr>
          <p:spPr>
            <a:xfrm>
              <a:off x="9117614" y="2441587"/>
              <a:ext cx="1498109" cy="1121526"/>
            </a:xfrm>
            <a:prstGeom prst="triangle">
              <a:avLst/>
            </a:prstGeom>
            <a:gradFill>
              <a:gsLst>
                <a:gs pos="82000">
                  <a:srgbClr val="00BD3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1" name="Triangle 40">
              <a:extLst>
                <a:ext uri="{FF2B5EF4-FFF2-40B4-BE49-F238E27FC236}">
                  <a16:creationId xmlns:a16="http://schemas.microsoft.com/office/drawing/2014/main" id="{00E7AB9E-C70E-4643-9CF4-14B9DBB9726A}"/>
                </a:ext>
              </a:extLst>
            </p:cNvPr>
            <p:cNvSpPr/>
            <p:nvPr/>
          </p:nvSpPr>
          <p:spPr>
            <a:xfrm rot="10800000">
              <a:off x="9117612" y="3563113"/>
              <a:ext cx="1498109" cy="1121526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2" name="Triangle 41">
              <a:extLst>
                <a:ext uri="{FF2B5EF4-FFF2-40B4-BE49-F238E27FC236}">
                  <a16:creationId xmlns:a16="http://schemas.microsoft.com/office/drawing/2014/main" id="{F8B7F251-44DE-3441-A174-00EE573C8640}"/>
                </a:ext>
              </a:extLst>
            </p:cNvPr>
            <p:cNvSpPr/>
            <p:nvPr/>
          </p:nvSpPr>
          <p:spPr>
            <a:xfrm rot="10800000">
              <a:off x="9118598" y="-14627"/>
              <a:ext cx="3073402" cy="2300834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3" name="Triangle 42">
              <a:extLst>
                <a:ext uri="{FF2B5EF4-FFF2-40B4-BE49-F238E27FC236}">
                  <a16:creationId xmlns:a16="http://schemas.microsoft.com/office/drawing/2014/main" id="{F5839A51-5A39-3D46-9345-7F6E11F7AE3E}"/>
                </a:ext>
              </a:extLst>
            </p:cNvPr>
            <p:cNvSpPr/>
            <p:nvPr/>
          </p:nvSpPr>
          <p:spPr>
            <a:xfrm>
              <a:off x="11194577" y="5032308"/>
              <a:ext cx="825935" cy="618318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tx2">
                    <a:lumMod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4" name="Triangle 43">
              <a:extLst>
                <a:ext uri="{FF2B5EF4-FFF2-40B4-BE49-F238E27FC236}">
                  <a16:creationId xmlns:a16="http://schemas.microsoft.com/office/drawing/2014/main" id="{58136418-34E8-B247-836A-152A294654E9}"/>
                </a:ext>
              </a:extLst>
            </p:cNvPr>
            <p:cNvSpPr/>
            <p:nvPr/>
          </p:nvSpPr>
          <p:spPr>
            <a:xfrm rot="10800000">
              <a:off x="10726003" y="4976702"/>
              <a:ext cx="825935" cy="618318"/>
            </a:xfrm>
            <a:prstGeom prst="triangle">
              <a:avLst/>
            </a:prstGeom>
            <a:gradFill>
              <a:gsLst>
                <a:gs pos="82000">
                  <a:schemeClr val="tx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5" name="Triangle 44">
              <a:extLst>
                <a:ext uri="{FF2B5EF4-FFF2-40B4-BE49-F238E27FC236}">
                  <a16:creationId xmlns:a16="http://schemas.microsoft.com/office/drawing/2014/main" id="{34FE18B5-F9A5-3D40-ACC0-6B6A68C72E49}"/>
                </a:ext>
              </a:extLst>
            </p:cNvPr>
            <p:cNvSpPr/>
            <p:nvPr/>
          </p:nvSpPr>
          <p:spPr>
            <a:xfrm>
              <a:off x="10726004" y="4358384"/>
              <a:ext cx="825935" cy="618318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" name="Triangle 45">
              <a:extLst>
                <a:ext uri="{FF2B5EF4-FFF2-40B4-BE49-F238E27FC236}">
                  <a16:creationId xmlns:a16="http://schemas.microsoft.com/office/drawing/2014/main" id="{B7B3D5D1-3822-0B4D-B163-AF44A4C9EBCB}"/>
                </a:ext>
              </a:extLst>
            </p:cNvPr>
            <p:cNvSpPr/>
            <p:nvPr/>
          </p:nvSpPr>
          <p:spPr>
            <a:xfrm>
              <a:off x="10732980" y="2926103"/>
              <a:ext cx="825935" cy="618318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Triangle 46">
              <a:extLst>
                <a:ext uri="{FF2B5EF4-FFF2-40B4-BE49-F238E27FC236}">
                  <a16:creationId xmlns:a16="http://schemas.microsoft.com/office/drawing/2014/main" id="{3622D9C8-9B35-504C-9930-EADF0A6FE121}"/>
                </a:ext>
              </a:extLst>
            </p:cNvPr>
            <p:cNvSpPr/>
            <p:nvPr/>
          </p:nvSpPr>
          <p:spPr>
            <a:xfrm rot="10800000">
              <a:off x="10732979" y="3544421"/>
              <a:ext cx="825935" cy="618318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tx2">
                    <a:lumMod val="60000"/>
                    <a:lumOff val="4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Triangle 47">
              <a:extLst>
                <a:ext uri="{FF2B5EF4-FFF2-40B4-BE49-F238E27FC236}">
                  <a16:creationId xmlns:a16="http://schemas.microsoft.com/office/drawing/2014/main" id="{8FB73460-F7B7-0F4D-AC00-FB39E4220308}"/>
                </a:ext>
              </a:extLst>
            </p:cNvPr>
            <p:cNvSpPr/>
            <p:nvPr/>
          </p:nvSpPr>
          <p:spPr>
            <a:xfrm>
              <a:off x="11201553" y="3600027"/>
              <a:ext cx="825935" cy="618318"/>
            </a:xfrm>
            <a:prstGeom prst="triangle">
              <a:avLst/>
            </a:prstGeom>
            <a:gradFill>
              <a:gsLst>
                <a:gs pos="82000">
                  <a:srgbClr val="F0A62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Triangle 48">
              <a:extLst>
                <a:ext uri="{FF2B5EF4-FFF2-40B4-BE49-F238E27FC236}">
                  <a16:creationId xmlns:a16="http://schemas.microsoft.com/office/drawing/2014/main" id="{C90C3849-141E-604A-A3F6-D1733FF0541F}"/>
                </a:ext>
              </a:extLst>
            </p:cNvPr>
            <p:cNvSpPr/>
            <p:nvPr/>
          </p:nvSpPr>
          <p:spPr>
            <a:xfrm rot="10800000">
              <a:off x="11201552" y="4218345"/>
              <a:ext cx="825935" cy="618318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Triangle 49">
              <a:extLst>
                <a:ext uri="{FF2B5EF4-FFF2-40B4-BE49-F238E27FC236}">
                  <a16:creationId xmlns:a16="http://schemas.microsoft.com/office/drawing/2014/main" id="{9B2137C1-B295-CC4C-AB71-24F69B0115C3}"/>
                </a:ext>
              </a:extLst>
            </p:cNvPr>
            <p:cNvSpPr/>
            <p:nvPr/>
          </p:nvSpPr>
          <p:spPr>
            <a:xfrm>
              <a:off x="9465415" y="5351037"/>
              <a:ext cx="613059" cy="458953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rgbClr val="92D050"/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Triangle 50">
              <a:extLst>
                <a:ext uri="{FF2B5EF4-FFF2-40B4-BE49-F238E27FC236}">
                  <a16:creationId xmlns:a16="http://schemas.microsoft.com/office/drawing/2014/main" id="{698A1386-A455-0D43-8AAF-0789E778B2C8}"/>
                </a:ext>
              </a:extLst>
            </p:cNvPr>
            <p:cNvSpPr/>
            <p:nvPr/>
          </p:nvSpPr>
          <p:spPr>
            <a:xfrm rot="10800000">
              <a:off x="8796054" y="4684640"/>
              <a:ext cx="613059" cy="458953"/>
            </a:xfrm>
            <a:prstGeom prst="triangle">
              <a:avLst/>
            </a:prstGeom>
            <a:gradFill>
              <a:gsLst>
                <a:gs pos="82000">
                  <a:srgbClr val="00BD3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Triangle 51">
              <a:extLst>
                <a:ext uri="{FF2B5EF4-FFF2-40B4-BE49-F238E27FC236}">
                  <a16:creationId xmlns:a16="http://schemas.microsoft.com/office/drawing/2014/main" id="{9BDA921D-9CA8-E04E-806F-450E1B28A97E}"/>
                </a:ext>
              </a:extLst>
            </p:cNvPr>
            <p:cNvSpPr/>
            <p:nvPr/>
          </p:nvSpPr>
          <p:spPr>
            <a:xfrm>
              <a:off x="8796055" y="4225687"/>
              <a:ext cx="613059" cy="458953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Triangle 52">
              <a:extLst>
                <a:ext uri="{FF2B5EF4-FFF2-40B4-BE49-F238E27FC236}">
                  <a16:creationId xmlns:a16="http://schemas.microsoft.com/office/drawing/2014/main" id="{BE1646B1-714E-5648-A575-09088BA055EB}"/>
                </a:ext>
              </a:extLst>
            </p:cNvPr>
            <p:cNvSpPr/>
            <p:nvPr/>
          </p:nvSpPr>
          <p:spPr>
            <a:xfrm>
              <a:off x="11429639" y="676405"/>
              <a:ext cx="1498109" cy="1121526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Triangle 53">
              <a:extLst>
                <a:ext uri="{FF2B5EF4-FFF2-40B4-BE49-F238E27FC236}">
                  <a16:creationId xmlns:a16="http://schemas.microsoft.com/office/drawing/2014/main" id="{62149B97-4C44-BC45-9D6F-D1D5FABC3F43}"/>
                </a:ext>
              </a:extLst>
            </p:cNvPr>
            <p:cNvSpPr/>
            <p:nvPr/>
          </p:nvSpPr>
          <p:spPr>
            <a:xfrm rot="10800000">
              <a:off x="11429637" y="1797931"/>
              <a:ext cx="1498109" cy="1121526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accent4"/>
                </a:gs>
              </a:gsLst>
              <a:lin ang="13500000" scaled="1"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Triangle 54">
              <a:extLst>
                <a:ext uri="{FF2B5EF4-FFF2-40B4-BE49-F238E27FC236}">
                  <a16:creationId xmlns:a16="http://schemas.microsoft.com/office/drawing/2014/main" id="{64ECBC73-824F-FD49-998C-F04D37EA2CD8}"/>
                </a:ext>
              </a:extLst>
            </p:cNvPr>
            <p:cNvSpPr/>
            <p:nvPr/>
          </p:nvSpPr>
          <p:spPr>
            <a:xfrm rot="10800000">
              <a:off x="10001145" y="4978503"/>
              <a:ext cx="401094" cy="300270"/>
            </a:xfrm>
            <a:prstGeom prst="triangle">
              <a:avLst/>
            </a:prstGeom>
            <a:noFill/>
            <a:ln>
              <a:solidFill>
                <a:srgbClr val="00BD3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Triangle 55">
              <a:extLst>
                <a:ext uri="{FF2B5EF4-FFF2-40B4-BE49-F238E27FC236}">
                  <a16:creationId xmlns:a16="http://schemas.microsoft.com/office/drawing/2014/main" id="{93C78C48-A7AD-6E44-8747-216D734987CC}"/>
                </a:ext>
              </a:extLst>
            </p:cNvPr>
            <p:cNvSpPr/>
            <p:nvPr/>
          </p:nvSpPr>
          <p:spPr>
            <a:xfrm>
              <a:off x="8478550" y="3436582"/>
              <a:ext cx="401094" cy="300270"/>
            </a:xfrm>
            <a:prstGeom prst="triangle">
              <a:avLst/>
            </a:prstGeom>
            <a:noFill/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Triangle 56">
              <a:extLst>
                <a:ext uri="{FF2B5EF4-FFF2-40B4-BE49-F238E27FC236}">
                  <a16:creationId xmlns:a16="http://schemas.microsoft.com/office/drawing/2014/main" id="{85366D21-3641-0645-A356-7381BF76DA84}"/>
                </a:ext>
              </a:extLst>
            </p:cNvPr>
            <p:cNvSpPr/>
            <p:nvPr/>
          </p:nvSpPr>
          <p:spPr>
            <a:xfrm>
              <a:off x="10560298" y="3911608"/>
              <a:ext cx="221130" cy="165545"/>
            </a:xfrm>
            <a:prstGeom prst="triangle">
              <a:avLst/>
            </a:prstGeom>
            <a:noFill/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Triangle 57">
              <a:extLst>
                <a:ext uri="{FF2B5EF4-FFF2-40B4-BE49-F238E27FC236}">
                  <a16:creationId xmlns:a16="http://schemas.microsoft.com/office/drawing/2014/main" id="{A0370E60-D0DA-F441-B82D-26EDF95ABBF8}"/>
                </a:ext>
              </a:extLst>
            </p:cNvPr>
            <p:cNvSpPr/>
            <p:nvPr/>
          </p:nvSpPr>
          <p:spPr>
            <a:xfrm rot="10800000">
              <a:off x="10924816" y="6039467"/>
              <a:ext cx="221130" cy="165545"/>
            </a:xfrm>
            <a:prstGeom prst="triangle">
              <a:avLst/>
            </a:prstGeom>
            <a:noFill/>
            <a:ln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Triangle 58">
              <a:extLst>
                <a:ext uri="{FF2B5EF4-FFF2-40B4-BE49-F238E27FC236}">
                  <a16:creationId xmlns:a16="http://schemas.microsoft.com/office/drawing/2014/main" id="{0DE66A53-CAAF-BA4C-B531-CF2495CAE8A4}"/>
                </a:ext>
              </a:extLst>
            </p:cNvPr>
            <p:cNvSpPr/>
            <p:nvPr/>
          </p:nvSpPr>
          <p:spPr>
            <a:xfrm rot="10800000">
              <a:off x="8157134" y="1651419"/>
              <a:ext cx="221130" cy="165545"/>
            </a:xfrm>
            <a:prstGeom prst="triangle">
              <a:avLst/>
            </a:prstGeom>
            <a:noFill/>
            <a:ln>
              <a:solidFill>
                <a:srgbClr val="F0A6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Triangle 59">
              <a:extLst>
                <a:ext uri="{FF2B5EF4-FFF2-40B4-BE49-F238E27FC236}">
                  <a16:creationId xmlns:a16="http://schemas.microsoft.com/office/drawing/2014/main" id="{2F5DDB50-3310-0C4B-A1D5-A7FB45F55483}"/>
                </a:ext>
              </a:extLst>
            </p:cNvPr>
            <p:cNvSpPr/>
            <p:nvPr/>
          </p:nvSpPr>
          <p:spPr>
            <a:xfrm>
              <a:off x="11586492" y="2465841"/>
              <a:ext cx="221130" cy="165545"/>
            </a:xfrm>
            <a:prstGeom prst="triangle">
              <a:avLst/>
            </a:prstGeom>
            <a:noFill/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Triangle 60">
              <a:extLst>
                <a:ext uri="{FF2B5EF4-FFF2-40B4-BE49-F238E27FC236}">
                  <a16:creationId xmlns:a16="http://schemas.microsoft.com/office/drawing/2014/main" id="{D4B8C50A-66D8-1743-8738-2A9BF2BE5F66}"/>
                </a:ext>
              </a:extLst>
            </p:cNvPr>
            <p:cNvSpPr/>
            <p:nvPr/>
          </p:nvSpPr>
          <p:spPr>
            <a:xfrm>
              <a:off x="8875258" y="425489"/>
              <a:ext cx="164136" cy="122877"/>
            </a:xfrm>
            <a:prstGeom prst="triangle">
              <a:avLst/>
            </a:prstGeom>
            <a:noFill/>
            <a:ln>
              <a:solidFill>
                <a:srgbClr val="00BD3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Triangle 61">
              <a:extLst>
                <a:ext uri="{FF2B5EF4-FFF2-40B4-BE49-F238E27FC236}">
                  <a16:creationId xmlns:a16="http://schemas.microsoft.com/office/drawing/2014/main" id="{4F9B99A0-C911-0145-966C-8FF0E418F36E}"/>
                </a:ext>
              </a:extLst>
            </p:cNvPr>
            <p:cNvSpPr/>
            <p:nvPr/>
          </p:nvSpPr>
          <p:spPr>
            <a:xfrm rot="10800000">
              <a:off x="11900905" y="4908188"/>
              <a:ext cx="164136" cy="122877"/>
            </a:xfrm>
            <a:prstGeom prst="triangle">
              <a:avLst/>
            </a:prstGeom>
            <a:noFill/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Triangle 62">
              <a:extLst>
                <a:ext uri="{FF2B5EF4-FFF2-40B4-BE49-F238E27FC236}">
                  <a16:creationId xmlns:a16="http://schemas.microsoft.com/office/drawing/2014/main" id="{0697A30B-2586-DC4D-B8DF-1A0A400A1926}"/>
                </a:ext>
              </a:extLst>
            </p:cNvPr>
            <p:cNvSpPr/>
            <p:nvPr/>
          </p:nvSpPr>
          <p:spPr>
            <a:xfrm>
              <a:off x="9494499" y="1271969"/>
              <a:ext cx="401094" cy="300270"/>
            </a:xfrm>
            <a:prstGeom prst="triangle">
              <a:avLst/>
            </a:prstGeom>
            <a:noFill/>
            <a:ln>
              <a:solidFill>
                <a:srgbClr val="F0A6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Triangle 63">
              <a:extLst>
                <a:ext uri="{FF2B5EF4-FFF2-40B4-BE49-F238E27FC236}">
                  <a16:creationId xmlns:a16="http://schemas.microsoft.com/office/drawing/2014/main" id="{24366BEE-7D91-D647-A36B-434A86F3763B}"/>
                </a:ext>
              </a:extLst>
            </p:cNvPr>
            <p:cNvSpPr/>
            <p:nvPr/>
          </p:nvSpPr>
          <p:spPr>
            <a:xfrm rot="10800000">
              <a:off x="7203068" y="-14628"/>
              <a:ext cx="1592986" cy="1192554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33" name="TextBox 32">
            <a:extLst>
              <a:ext uri="{FF2B5EF4-FFF2-40B4-BE49-F238E27FC236}">
                <a16:creationId xmlns:a16="http://schemas.microsoft.com/office/drawing/2014/main" id="{143A449B-AAB7-994A-92CE-8F48E2CA7DF6}"/>
              </a:ext>
            </a:extLst>
          </p:cNvPr>
          <p:cNvSpPr txBox="1"/>
          <p:nvPr/>
        </p:nvSpPr>
        <p:spPr>
          <a:xfrm>
            <a:off x="409776" y="353237"/>
            <a:ext cx="73099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MODÈLE DE FEUILLE DE ROUTE DE PROJET DE 6 MOIS</a:t>
            </a:r>
          </a:p>
        </p:txBody>
      </p:sp>
    </p:spTree>
    <p:extLst>
      <p:ext uri="{BB962C8B-B14F-4D97-AF65-F5344CB8AC3E}">
        <p14:creationId xmlns:p14="http://schemas.microsoft.com/office/powerpoint/2010/main" val="19253178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8E1B7E48-4A02-444F-963A-D6DBBEE435A3}"/>
              </a:ext>
            </a:extLst>
          </p:cNvPr>
          <p:cNvGrpSpPr/>
          <p:nvPr/>
        </p:nvGrpSpPr>
        <p:grpSpPr>
          <a:xfrm>
            <a:off x="7203068" y="-14628"/>
            <a:ext cx="5724680" cy="6219640"/>
            <a:chOff x="7203068" y="-14628"/>
            <a:chExt cx="5724680" cy="6219640"/>
          </a:xfrm>
          <a:solidFill>
            <a:schemeClr val="bg1">
              <a:alpha val="30000"/>
            </a:schemeClr>
          </a:solidFill>
        </p:grpSpPr>
        <p:sp>
          <p:nvSpPr>
            <p:cNvPr id="8" name="Triangle 7">
              <a:extLst>
                <a:ext uri="{FF2B5EF4-FFF2-40B4-BE49-F238E27FC236}">
                  <a16:creationId xmlns:a16="http://schemas.microsoft.com/office/drawing/2014/main" id="{C1F95B41-1F70-5541-A0B1-E31F6CB382D1}"/>
                </a:ext>
              </a:extLst>
            </p:cNvPr>
            <p:cNvSpPr/>
            <p:nvPr/>
          </p:nvSpPr>
          <p:spPr>
            <a:xfrm>
              <a:off x="8267700" y="1219200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" name="Triangle 13">
              <a:extLst>
                <a:ext uri="{FF2B5EF4-FFF2-40B4-BE49-F238E27FC236}">
                  <a16:creationId xmlns:a16="http://schemas.microsoft.com/office/drawing/2014/main" id="{D3145F68-25BF-6F45-9133-78D5A5614430}"/>
                </a:ext>
              </a:extLst>
            </p:cNvPr>
            <p:cNvSpPr/>
            <p:nvPr/>
          </p:nvSpPr>
          <p:spPr>
            <a:xfrm rot="10800000">
              <a:off x="8267698" y="2340726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Triangle 14">
              <a:extLst>
                <a:ext uri="{FF2B5EF4-FFF2-40B4-BE49-F238E27FC236}">
                  <a16:creationId xmlns:a16="http://schemas.microsoft.com/office/drawing/2014/main" id="{32661B42-CFB6-BF43-BDC1-243E3C22207A}"/>
                </a:ext>
              </a:extLst>
            </p:cNvPr>
            <p:cNvSpPr/>
            <p:nvPr/>
          </p:nvSpPr>
          <p:spPr>
            <a:xfrm>
              <a:off x="9117614" y="2441587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" name="Triangle 15">
              <a:extLst>
                <a:ext uri="{FF2B5EF4-FFF2-40B4-BE49-F238E27FC236}">
                  <a16:creationId xmlns:a16="http://schemas.microsoft.com/office/drawing/2014/main" id="{309A7C49-973C-FD42-AB70-5B57BBDB1D85}"/>
                </a:ext>
              </a:extLst>
            </p:cNvPr>
            <p:cNvSpPr/>
            <p:nvPr/>
          </p:nvSpPr>
          <p:spPr>
            <a:xfrm rot="10800000">
              <a:off x="9117612" y="3563113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Triangle 16">
              <a:extLst>
                <a:ext uri="{FF2B5EF4-FFF2-40B4-BE49-F238E27FC236}">
                  <a16:creationId xmlns:a16="http://schemas.microsoft.com/office/drawing/2014/main" id="{A49B51FE-E6AA-5A45-BD6C-DA4BF7C9EC64}"/>
                </a:ext>
              </a:extLst>
            </p:cNvPr>
            <p:cNvSpPr/>
            <p:nvPr/>
          </p:nvSpPr>
          <p:spPr>
            <a:xfrm rot="10800000">
              <a:off x="9118598" y="-14627"/>
              <a:ext cx="3073402" cy="2300834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" name="Triangle 17">
              <a:extLst>
                <a:ext uri="{FF2B5EF4-FFF2-40B4-BE49-F238E27FC236}">
                  <a16:creationId xmlns:a16="http://schemas.microsoft.com/office/drawing/2014/main" id="{DCC5E1A3-499A-4A42-912A-329D6FA81565}"/>
                </a:ext>
              </a:extLst>
            </p:cNvPr>
            <p:cNvSpPr/>
            <p:nvPr/>
          </p:nvSpPr>
          <p:spPr>
            <a:xfrm>
              <a:off x="11194577" y="5032308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" name="Triangle 18">
              <a:extLst>
                <a:ext uri="{FF2B5EF4-FFF2-40B4-BE49-F238E27FC236}">
                  <a16:creationId xmlns:a16="http://schemas.microsoft.com/office/drawing/2014/main" id="{7478C905-13B8-3549-A925-632AF93DA529}"/>
                </a:ext>
              </a:extLst>
            </p:cNvPr>
            <p:cNvSpPr/>
            <p:nvPr/>
          </p:nvSpPr>
          <p:spPr>
            <a:xfrm rot="10800000">
              <a:off x="10726003" y="4976702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" name="Triangle 19">
              <a:extLst>
                <a:ext uri="{FF2B5EF4-FFF2-40B4-BE49-F238E27FC236}">
                  <a16:creationId xmlns:a16="http://schemas.microsoft.com/office/drawing/2014/main" id="{EBBDD6DB-9153-F84A-8A6D-72FB50473A0B}"/>
                </a:ext>
              </a:extLst>
            </p:cNvPr>
            <p:cNvSpPr/>
            <p:nvPr/>
          </p:nvSpPr>
          <p:spPr>
            <a:xfrm>
              <a:off x="10726004" y="4358384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" name="Triangle 20">
              <a:extLst>
                <a:ext uri="{FF2B5EF4-FFF2-40B4-BE49-F238E27FC236}">
                  <a16:creationId xmlns:a16="http://schemas.microsoft.com/office/drawing/2014/main" id="{0F2B7324-B883-D04D-AA46-6BD0AF8386FA}"/>
                </a:ext>
              </a:extLst>
            </p:cNvPr>
            <p:cNvSpPr/>
            <p:nvPr/>
          </p:nvSpPr>
          <p:spPr>
            <a:xfrm>
              <a:off x="10732980" y="2926103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" name="Triangle 21">
              <a:extLst>
                <a:ext uri="{FF2B5EF4-FFF2-40B4-BE49-F238E27FC236}">
                  <a16:creationId xmlns:a16="http://schemas.microsoft.com/office/drawing/2014/main" id="{E2E2A6B5-3297-124A-A02B-7888670A8E19}"/>
                </a:ext>
              </a:extLst>
            </p:cNvPr>
            <p:cNvSpPr/>
            <p:nvPr/>
          </p:nvSpPr>
          <p:spPr>
            <a:xfrm rot="10800000">
              <a:off x="10732979" y="3544421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" name="Triangle 22">
              <a:extLst>
                <a:ext uri="{FF2B5EF4-FFF2-40B4-BE49-F238E27FC236}">
                  <a16:creationId xmlns:a16="http://schemas.microsoft.com/office/drawing/2014/main" id="{56579292-2F63-8344-B4D4-B3104A9FF118}"/>
                </a:ext>
              </a:extLst>
            </p:cNvPr>
            <p:cNvSpPr/>
            <p:nvPr/>
          </p:nvSpPr>
          <p:spPr>
            <a:xfrm>
              <a:off x="11201553" y="3600027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" name="Triangle 23">
              <a:extLst>
                <a:ext uri="{FF2B5EF4-FFF2-40B4-BE49-F238E27FC236}">
                  <a16:creationId xmlns:a16="http://schemas.microsoft.com/office/drawing/2014/main" id="{7246C88E-4533-0C4B-B184-73C1B498B8FC}"/>
                </a:ext>
              </a:extLst>
            </p:cNvPr>
            <p:cNvSpPr/>
            <p:nvPr/>
          </p:nvSpPr>
          <p:spPr>
            <a:xfrm rot="10800000">
              <a:off x="11201552" y="4218345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" name="Triangle 24">
              <a:extLst>
                <a:ext uri="{FF2B5EF4-FFF2-40B4-BE49-F238E27FC236}">
                  <a16:creationId xmlns:a16="http://schemas.microsoft.com/office/drawing/2014/main" id="{03EC3B23-B8B6-1B4A-9899-999384E3DFAC}"/>
                </a:ext>
              </a:extLst>
            </p:cNvPr>
            <p:cNvSpPr/>
            <p:nvPr/>
          </p:nvSpPr>
          <p:spPr>
            <a:xfrm>
              <a:off x="9465415" y="5351037"/>
              <a:ext cx="613059" cy="458953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" name="Triangle 25">
              <a:extLst>
                <a:ext uri="{FF2B5EF4-FFF2-40B4-BE49-F238E27FC236}">
                  <a16:creationId xmlns:a16="http://schemas.microsoft.com/office/drawing/2014/main" id="{3680E3CF-DB8A-9047-B4CD-2F5BA9988567}"/>
                </a:ext>
              </a:extLst>
            </p:cNvPr>
            <p:cNvSpPr/>
            <p:nvPr/>
          </p:nvSpPr>
          <p:spPr>
            <a:xfrm rot="10800000">
              <a:off x="8796054" y="4684640"/>
              <a:ext cx="613059" cy="458953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" name="Triangle 26">
              <a:extLst>
                <a:ext uri="{FF2B5EF4-FFF2-40B4-BE49-F238E27FC236}">
                  <a16:creationId xmlns:a16="http://schemas.microsoft.com/office/drawing/2014/main" id="{F70F9821-7B32-5942-B3E7-D8C865439557}"/>
                </a:ext>
              </a:extLst>
            </p:cNvPr>
            <p:cNvSpPr/>
            <p:nvPr/>
          </p:nvSpPr>
          <p:spPr>
            <a:xfrm>
              <a:off x="8796055" y="4225687"/>
              <a:ext cx="613059" cy="458953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" name="Triangle 27">
              <a:extLst>
                <a:ext uri="{FF2B5EF4-FFF2-40B4-BE49-F238E27FC236}">
                  <a16:creationId xmlns:a16="http://schemas.microsoft.com/office/drawing/2014/main" id="{17F49CF0-4F75-364D-B8B3-83A0B12E6A7E}"/>
                </a:ext>
              </a:extLst>
            </p:cNvPr>
            <p:cNvSpPr/>
            <p:nvPr/>
          </p:nvSpPr>
          <p:spPr>
            <a:xfrm>
              <a:off x="11429639" y="676405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" name="Triangle 28">
              <a:extLst>
                <a:ext uri="{FF2B5EF4-FFF2-40B4-BE49-F238E27FC236}">
                  <a16:creationId xmlns:a16="http://schemas.microsoft.com/office/drawing/2014/main" id="{7448E9F5-8215-3D44-85D0-A590CF9868BA}"/>
                </a:ext>
              </a:extLst>
            </p:cNvPr>
            <p:cNvSpPr/>
            <p:nvPr/>
          </p:nvSpPr>
          <p:spPr>
            <a:xfrm rot="10800000">
              <a:off x="11429637" y="1797931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" name="Triangle 29">
              <a:extLst>
                <a:ext uri="{FF2B5EF4-FFF2-40B4-BE49-F238E27FC236}">
                  <a16:creationId xmlns:a16="http://schemas.microsoft.com/office/drawing/2014/main" id="{90090464-F536-8E4A-BD6E-7EB365238ABE}"/>
                </a:ext>
              </a:extLst>
            </p:cNvPr>
            <p:cNvSpPr/>
            <p:nvPr/>
          </p:nvSpPr>
          <p:spPr>
            <a:xfrm rot="10800000">
              <a:off x="10001145" y="4978503"/>
              <a:ext cx="401094" cy="300270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" name="Triangle 30">
              <a:extLst>
                <a:ext uri="{FF2B5EF4-FFF2-40B4-BE49-F238E27FC236}">
                  <a16:creationId xmlns:a16="http://schemas.microsoft.com/office/drawing/2014/main" id="{AA7D07E8-B811-E14D-8E65-1E5D7F4AE6EB}"/>
                </a:ext>
              </a:extLst>
            </p:cNvPr>
            <p:cNvSpPr/>
            <p:nvPr/>
          </p:nvSpPr>
          <p:spPr>
            <a:xfrm>
              <a:off x="8478550" y="3436582"/>
              <a:ext cx="401094" cy="300270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2" name="Triangle 31">
              <a:extLst>
                <a:ext uri="{FF2B5EF4-FFF2-40B4-BE49-F238E27FC236}">
                  <a16:creationId xmlns:a16="http://schemas.microsoft.com/office/drawing/2014/main" id="{A48947FF-57CA-D249-96E7-117F9769097F}"/>
                </a:ext>
              </a:extLst>
            </p:cNvPr>
            <p:cNvSpPr/>
            <p:nvPr/>
          </p:nvSpPr>
          <p:spPr>
            <a:xfrm>
              <a:off x="10560298" y="3911608"/>
              <a:ext cx="221130" cy="165545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3" name="Triangle 32">
              <a:extLst>
                <a:ext uri="{FF2B5EF4-FFF2-40B4-BE49-F238E27FC236}">
                  <a16:creationId xmlns:a16="http://schemas.microsoft.com/office/drawing/2014/main" id="{F04D09A2-2F95-5241-9100-2219D93B2329}"/>
                </a:ext>
              </a:extLst>
            </p:cNvPr>
            <p:cNvSpPr/>
            <p:nvPr/>
          </p:nvSpPr>
          <p:spPr>
            <a:xfrm rot="10800000">
              <a:off x="10924816" y="6039467"/>
              <a:ext cx="221130" cy="165545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" name="Triangle 33">
              <a:extLst>
                <a:ext uri="{FF2B5EF4-FFF2-40B4-BE49-F238E27FC236}">
                  <a16:creationId xmlns:a16="http://schemas.microsoft.com/office/drawing/2014/main" id="{1BDF32AB-DA0A-0D43-859F-2CD7DBE58638}"/>
                </a:ext>
              </a:extLst>
            </p:cNvPr>
            <p:cNvSpPr/>
            <p:nvPr/>
          </p:nvSpPr>
          <p:spPr>
            <a:xfrm rot="10800000">
              <a:off x="8157134" y="1651419"/>
              <a:ext cx="221130" cy="165545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5" name="Triangle 34">
              <a:extLst>
                <a:ext uri="{FF2B5EF4-FFF2-40B4-BE49-F238E27FC236}">
                  <a16:creationId xmlns:a16="http://schemas.microsoft.com/office/drawing/2014/main" id="{E533EC0E-E681-8649-8038-EE2C8D3B5CE1}"/>
                </a:ext>
              </a:extLst>
            </p:cNvPr>
            <p:cNvSpPr/>
            <p:nvPr/>
          </p:nvSpPr>
          <p:spPr>
            <a:xfrm>
              <a:off x="11586492" y="2465841"/>
              <a:ext cx="221130" cy="165545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6" name="Triangle 35">
              <a:extLst>
                <a:ext uri="{FF2B5EF4-FFF2-40B4-BE49-F238E27FC236}">
                  <a16:creationId xmlns:a16="http://schemas.microsoft.com/office/drawing/2014/main" id="{A5A29F83-7BB5-764B-95A1-F84D70156B63}"/>
                </a:ext>
              </a:extLst>
            </p:cNvPr>
            <p:cNvSpPr/>
            <p:nvPr/>
          </p:nvSpPr>
          <p:spPr>
            <a:xfrm>
              <a:off x="8875258" y="425489"/>
              <a:ext cx="164136" cy="122877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7" name="Triangle 36">
              <a:extLst>
                <a:ext uri="{FF2B5EF4-FFF2-40B4-BE49-F238E27FC236}">
                  <a16:creationId xmlns:a16="http://schemas.microsoft.com/office/drawing/2014/main" id="{EDC38598-9CCC-964F-BB5E-C1A27ACDCC44}"/>
                </a:ext>
              </a:extLst>
            </p:cNvPr>
            <p:cNvSpPr/>
            <p:nvPr/>
          </p:nvSpPr>
          <p:spPr>
            <a:xfrm rot="10800000">
              <a:off x="11900905" y="4908188"/>
              <a:ext cx="164136" cy="122877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8" name="Triangle 37">
              <a:extLst>
                <a:ext uri="{FF2B5EF4-FFF2-40B4-BE49-F238E27FC236}">
                  <a16:creationId xmlns:a16="http://schemas.microsoft.com/office/drawing/2014/main" id="{B7E5DB76-E9E8-AD4D-8A0B-33AC626B474D}"/>
                </a:ext>
              </a:extLst>
            </p:cNvPr>
            <p:cNvSpPr/>
            <p:nvPr/>
          </p:nvSpPr>
          <p:spPr>
            <a:xfrm>
              <a:off x="9494499" y="1271969"/>
              <a:ext cx="401094" cy="300270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9" name="Triangle 38">
              <a:extLst>
                <a:ext uri="{FF2B5EF4-FFF2-40B4-BE49-F238E27FC236}">
                  <a16:creationId xmlns:a16="http://schemas.microsoft.com/office/drawing/2014/main" id="{9474D31C-5D26-2048-8B9C-61EF38B28DBD}"/>
                </a:ext>
              </a:extLst>
            </p:cNvPr>
            <p:cNvSpPr/>
            <p:nvPr/>
          </p:nvSpPr>
          <p:spPr>
            <a:xfrm rot="10800000">
              <a:off x="7203068" y="-14628"/>
              <a:ext cx="1592986" cy="1192554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1" name="Rectangle 7">
            <a:extLst>
              <a:ext uri="{FF2B5EF4-FFF2-40B4-BE49-F238E27FC236}">
                <a16:creationId xmlns:a16="http://schemas.microsoft.com/office/drawing/2014/main" id="{2A08EE07-4D3C-C74D-AA27-8BAD402EB88E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13" name="Parallelogram 12">
            <a:extLst>
              <a:ext uri="{FF2B5EF4-FFF2-40B4-BE49-F238E27FC236}">
                <a16:creationId xmlns:a16="http://schemas.microsoft.com/office/drawing/2014/main" id="{72214739-7D95-4444-9FE6-D496832163FB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6EEB223-E166-A54F-887F-3F76EDC4E433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" dirty="0">
                <a:solidFill>
                  <a:schemeClr val="bg1"/>
                </a:solidFill>
                <a:latin typeface="Century Gothic" panose="020B0502020202020204" pitchFamily="34" charset="0"/>
              </a:rPr>
              <a:t>FEUILLE DE ROUTE DU PROJET SUR 6 MOIS</a:t>
            </a:r>
            <a:endParaRPr lang="en-US" dirty="0">
              <a:solidFill>
                <a:schemeClr val="bg1"/>
              </a:solidFill>
              <a:latin typeface="Century Gothic" panose="020B0502020202020204" pitchFamily="34" charset="0"/>
              <a:ea typeface="Arial" charset="0"/>
              <a:cs typeface="Arial" charset="0"/>
            </a:endParaRPr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37355569-728A-7144-B0C9-4D9511C7D2C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5198825"/>
              </p:ext>
            </p:extLst>
          </p:nvPr>
        </p:nvGraphicFramePr>
        <p:xfrm>
          <a:off x="327121" y="682459"/>
          <a:ext cx="11550141" cy="52121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82409">
                  <a:extLst>
                    <a:ext uri="{9D8B030D-6E8A-4147-A177-3AD203B41FA5}">
                      <a16:colId xmlns:a16="http://schemas.microsoft.com/office/drawing/2014/main" val="602210714"/>
                    </a:ext>
                  </a:extLst>
                </a:gridCol>
                <a:gridCol w="1694622">
                  <a:extLst>
                    <a:ext uri="{9D8B030D-6E8A-4147-A177-3AD203B41FA5}">
                      <a16:colId xmlns:a16="http://schemas.microsoft.com/office/drawing/2014/main" val="745651107"/>
                    </a:ext>
                  </a:extLst>
                </a:gridCol>
                <a:gridCol w="1694622">
                  <a:extLst>
                    <a:ext uri="{9D8B030D-6E8A-4147-A177-3AD203B41FA5}">
                      <a16:colId xmlns:a16="http://schemas.microsoft.com/office/drawing/2014/main" val="3274367776"/>
                    </a:ext>
                  </a:extLst>
                </a:gridCol>
                <a:gridCol w="1694622">
                  <a:extLst>
                    <a:ext uri="{9D8B030D-6E8A-4147-A177-3AD203B41FA5}">
                      <a16:colId xmlns:a16="http://schemas.microsoft.com/office/drawing/2014/main" val="3839570682"/>
                    </a:ext>
                  </a:extLst>
                </a:gridCol>
                <a:gridCol w="1694622">
                  <a:extLst>
                    <a:ext uri="{9D8B030D-6E8A-4147-A177-3AD203B41FA5}">
                      <a16:colId xmlns:a16="http://schemas.microsoft.com/office/drawing/2014/main" val="2751298443"/>
                    </a:ext>
                  </a:extLst>
                </a:gridCol>
                <a:gridCol w="1694622">
                  <a:extLst>
                    <a:ext uri="{9D8B030D-6E8A-4147-A177-3AD203B41FA5}">
                      <a16:colId xmlns:a16="http://schemas.microsoft.com/office/drawing/2014/main" val="3893106002"/>
                    </a:ext>
                  </a:extLst>
                </a:gridCol>
                <a:gridCol w="1694622">
                  <a:extLst>
                    <a:ext uri="{9D8B030D-6E8A-4147-A177-3AD203B41FA5}">
                      <a16:colId xmlns:a16="http://schemas.microsoft.com/office/drawing/2014/main" val="3525347244"/>
                    </a:ext>
                  </a:extLst>
                </a:gridCol>
              </a:tblGrid>
              <a:tr h="33525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FLUX DE TRAVAIL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" sz="16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MOIS 1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" sz="16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MOIS 2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" sz="16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MOIS 3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" sz="16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MOIS 4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" sz="16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MOIS 5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" sz="16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MOIS 6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915962"/>
                  </a:ext>
                </a:extLst>
              </a:tr>
              <a:tr h="32512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" sz="10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VOLET DE TRAVAIL 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5858687"/>
                  </a:ext>
                </a:extLst>
              </a:tr>
              <a:tr h="32512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0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0816345"/>
                  </a:ext>
                </a:extLst>
              </a:tr>
              <a:tr h="32512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" sz="10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VOLET DE TRAVAIL 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EB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2502013"/>
                  </a:ext>
                </a:extLst>
              </a:tr>
              <a:tr h="32512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0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EB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9537522"/>
                  </a:ext>
                </a:extLst>
              </a:tr>
              <a:tr h="32512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0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EB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9141191"/>
                  </a:ext>
                </a:extLst>
              </a:tr>
              <a:tr h="32512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0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EB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1561401"/>
                  </a:ext>
                </a:extLst>
              </a:tr>
              <a:tr h="32512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0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EB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94209273"/>
                  </a:ext>
                </a:extLst>
              </a:tr>
              <a:tr h="32512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" sz="10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VOLET DE TRAVAIL 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DDE9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0668724"/>
                  </a:ext>
                </a:extLst>
              </a:tr>
              <a:tr h="32512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0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DDE9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9392616"/>
                  </a:ext>
                </a:extLst>
              </a:tr>
              <a:tr h="32512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0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DDE9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4152558"/>
                  </a:ext>
                </a:extLst>
              </a:tr>
              <a:tr h="32512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0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DDE9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3712439"/>
                  </a:ext>
                </a:extLst>
              </a:tr>
              <a:tr h="32512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" sz="10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VOLET DE TRAVAIL 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6BFD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32956"/>
                  </a:ext>
                </a:extLst>
              </a:tr>
              <a:tr h="32512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0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6BFD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0967119"/>
                  </a:ext>
                </a:extLst>
              </a:tr>
              <a:tr h="32512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0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6BFD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4817605"/>
                  </a:ext>
                </a:extLst>
              </a:tr>
              <a:tr h="32512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" sz="10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VOLET DE TRAVAIL 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774A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6148646"/>
                  </a:ext>
                </a:extLst>
              </a:tr>
            </a:tbl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CDADEC37-AD62-194B-8324-91DAEC6F3A34}"/>
              </a:ext>
            </a:extLst>
          </p:cNvPr>
          <p:cNvSpPr/>
          <p:nvPr/>
        </p:nvSpPr>
        <p:spPr>
          <a:xfrm>
            <a:off x="1789761" y="1065848"/>
            <a:ext cx="2192068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" sz="800" dirty="0">
                <a:solidFill>
                  <a:schemeClr val="tx1"/>
                </a:solidFill>
                <a:latin typeface="Century Gothic" panose="020B0502020202020204" pitchFamily="34" charset="0"/>
              </a:rPr>
              <a:t>PROJET 1 |  00/00 – 00/00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5120421-B160-AC44-999E-CFB0721F467F}"/>
              </a:ext>
            </a:extLst>
          </p:cNvPr>
          <p:cNvSpPr/>
          <p:nvPr/>
        </p:nvSpPr>
        <p:spPr>
          <a:xfrm>
            <a:off x="1789761" y="1391456"/>
            <a:ext cx="887839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" sz="800" dirty="0">
                <a:solidFill>
                  <a:schemeClr val="tx1"/>
                </a:solidFill>
                <a:latin typeface="Century Gothic" panose="020B0502020202020204" pitchFamily="34" charset="0"/>
              </a:rPr>
              <a:t>Dû 00/00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DA04FFA-D9F8-5249-A153-D5EAF58B72FE}"/>
              </a:ext>
            </a:extLst>
          </p:cNvPr>
          <p:cNvSpPr/>
          <p:nvPr/>
        </p:nvSpPr>
        <p:spPr>
          <a:xfrm>
            <a:off x="2059034" y="1706690"/>
            <a:ext cx="1194109" cy="228600"/>
          </a:xfrm>
          <a:prstGeom prst="rect">
            <a:avLst/>
          </a:prstGeom>
          <a:solidFill>
            <a:srgbClr val="99EBD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" sz="800" dirty="0">
                <a:solidFill>
                  <a:schemeClr val="tx1"/>
                </a:solidFill>
                <a:latin typeface="Century Gothic" panose="020B0502020202020204" pitchFamily="34" charset="0"/>
              </a:rPr>
              <a:t>Jalon 1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7FE24B6B-A6AC-0A4E-A8D3-E4E3AAED67B1}"/>
              </a:ext>
            </a:extLst>
          </p:cNvPr>
          <p:cNvSpPr/>
          <p:nvPr/>
        </p:nvSpPr>
        <p:spPr>
          <a:xfrm>
            <a:off x="4191168" y="2039334"/>
            <a:ext cx="269273" cy="228600"/>
          </a:xfrm>
          <a:prstGeom prst="rect">
            <a:avLst/>
          </a:prstGeom>
          <a:solidFill>
            <a:srgbClr val="99EBD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238344CB-F85E-EE49-8F53-13D357BD1514}"/>
              </a:ext>
            </a:extLst>
          </p:cNvPr>
          <p:cNvSpPr/>
          <p:nvPr/>
        </p:nvSpPr>
        <p:spPr>
          <a:xfrm>
            <a:off x="3725743" y="2354568"/>
            <a:ext cx="1194109" cy="228600"/>
          </a:xfrm>
          <a:prstGeom prst="rect">
            <a:avLst/>
          </a:prstGeom>
          <a:solidFill>
            <a:srgbClr val="99EBD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" sz="800" dirty="0">
                <a:solidFill>
                  <a:schemeClr val="tx1"/>
                </a:solidFill>
                <a:latin typeface="Century Gothic" panose="020B0502020202020204" pitchFamily="34" charset="0"/>
              </a:rPr>
              <a:t>Dû 00/00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BDF46762-DE84-6D48-99D5-CB3DE0793AB2}"/>
              </a:ext>
            </a:extLst>
          </p:cNvPr>
          <p:cNvSpPr/>
          <p:nvPr/>
        </p:nvSpPr>
        <p:spPr>
          <a:xfrm>
            <a:off x="4411011" y="2691091"/>
            <a:ext cx="4858731" cy="228600"/>
          </a:xfrm>
          <a:prstGeom prst="rect">
            <a:avLst/>
          </a:prstGeom>
          <a:solidFill>
            <a:srgbClr val="99EBD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" sz="800" dirty="0">
                <a:solidFill>
                  <a:schemeClr val="tx1"/>
                </a:solidFill>
                <a:latin typeface="Century Gothic" panose="020B0502020202020204" pitchFamily="34" charset="0"/>
              </a:rPr>
              <a:t>| PROJET 2  00/00 – 00/00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BC327E30-6FC2-774C-84E7-84122B7DDF00}"/>
              </a:ext>
            </a:extLst>
          </p:cNvPr>
          <p:cNvSpPr/>
          <p:nvPr/>
        </p:nvSpPr>
        <p:spPr>
          <a:xfrm>
            <a:off x="4411011" y="3021578"/>
            <a:ext cx="1979080" cy="228600"/>
          </a:xfrm>
          <a:prstGeom prst="rect">
            <a:avLst/>
          </a:prstGeom>
          <a:solidFill>
            <a:srgbClr val="99EBD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" sz="800" dirty="0">
                <a:solidFill>
                  <a:schemeClr val="tx1"/>
                </a:solidFill>
                <a:latin typeface="Century Gothic" panose="020B0502020202020204" pitchFamily="34" charset="0"/>
              </a:rPr>
              <a:t>Dû 00/00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C6B6796C-A823-9B45-9C7B-E649DE201818}"/>
              </a:ext>
            </a:extLst>
          </p:cNvPr>
          <p:cNvSpPr/>
          <p:nvPr/>
        </p:nvSpPr>
        <p:spPr>
          <a:xfrm>
            <a:off x="5652003" y="3347266"/>
            <a:ext cx="1744568" cy="228600"/>
          </a:xfrm>
          <a:prstGeom prst="rect">
            <a:avLst/>
          </a:prstGeom>
          <a:solidFill>
            <a:srgbClr val="A6DD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" sz="800" dirty="0">
                <a:solidFill>
                  <a:schemeClr val="tx1"/>
                </a:solidFill>
                <a:latin typeface="Century Gothic" panose="020B0502020202020204" pitchFamily="34" charset="0"/>
              </a:rPr>
              <a:t>Dû 00/00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3B60B896-37F2-1C41-A35B-FD3D0B568849}"/>
              </a:ext>
            </a:extLst>
          </p:cNvPr>
          <p:cNvSpPr/>
          <p:nvPr/>
        </p:nvSpPr>
        <p:spPr>
          <a:xfrm>
            <a:off x="6839443" y="3658272"/>
            <a:ext cx="2430299" cy="228600"/>
          </a:xfrm>
          <a:prstGeom prst="rect">
            <a:avLst/>
          </a:prstGeom>
          <a:solidFill>
            <a:srgbClr val="A6DD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" sz="800" dirty="0">
                <a:solidFill>
                  <a:schemeClr val="tx1"/>
                </a:solidFill>
                <a:latin typeface="Century Gothic" panose="020B0502020202020204" pitchFamily="34" charset="0"/>
              </a:rPr>
              <a:t>Dû 00/00</a:t>
            </a: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C8FAABF7-CF44-A847-B0BC-190595132FDE}"/>
              </a:ext>
            </a:extLst>
          </p:cNvPr>
          <p:cNvSpPr/>
          <p:nvPr/>
        </p:nvSpPr>
        <p:spPr>
          <a:xfrm>
            <a:off x="8687028" y="3995977"/>
            <a:ext cx="582714" cy="228600"/>
          </a:xfrm>
          <a:prstGeom prst="rect">
            <a:avLst/>
          </a:prstGeom>
          <a:solidFill>
            <a:srgbClr val="A6DD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90D21B74-0D4D-1541-A69C-58D3FB0DFCCE}"/>
              </a:ext>
            </a:extLst>
          </p:cNvPr>
          <p:cNvSpPr/>
          <p:nvPr/>
        </p:nvSpPr>
        <p:spPr>
          <a:xfrm>
            <a:off x="5667458" y="4311211"/>
            <a:ext cx="6059628" cy="228600"/>
          </a:xfrm>
          <a:prstGeom prst="rect">
            <a:avLst/>
          </a:prstGeom>
          <a:solidFill>
            <a:srgbClr val="A6DD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" sz="800" dirty="0">
                <a:solidFill>
                  <a:schemeClr val="tx1"/>
                </a:solidFill>
                <a:latin typeface="Century Gothic" panose="020B0502020202020204" pitchFamily="34" charset="0"/>
              </a:rPr>
              <a:t>PROJET 3 |  00/00 – 00/00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3C344501-51EB-984F-922D-D3BA95AEB638}"/>
              </a:ext>
            </a:extLst>
          </p:cNvPr>
          <p:cNvSpPr/>
          <p:nvPr/>
        </p:nvSpPr>
        <p:spPr>
          <a:xfrm>
            <a:off x="5684662" y="4643855"/>
            <a:ext cx="269273" cy="228600"/>
          </a:xfrm>
          <a:prstGeom prst="rect">
            <a:avLst/>
          </a:prstGeom>
          <a:solidFill>
            <a:srgbClr val="56BFD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A92B052D-A5ED-B742-AF74-35D3E59F4421}"/>
              </a:ext>
            </a:extLst>
          </p:cNvPr>
          <p:cNvSpPr/>
          <p:nvPr/>
        </p:nvSpPr>
        <p:spPr>
          <a:xfrm>
            <a:off x="5684662" y="4959089"/>
            <a:ext cx="5091577" cy="228600"/>
          </a:xfrm>
          <a:prstGeom prst="rect">
            <a:avLst/>
          </a:prstGeom>
          <a:solidFill>
            <a:srgbClr val="56BFD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" sz="800" dirty="0">
                <a:solidFill>
                  <a:schemeClr val="tx1"/>
                </a:solidFill>
                <a:latin typeface="Century Gothic" panose="020B0502020202020204" pitchFamily="34" charset="0"/>
              </a:rPr>
              <a:t>Dû 00/00</a:t>
            </a: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B8A9222A-8FD5-5048-8CE9-35F0231BABFF}"/>
              </a:ext>
            </a:extLst>
          </p:cNvPr>
          <p:cNvSpPr/>
          <p:nvPr/>
        </p:nvSpPr>
        <p:spPr>
          <a:xfrm>
            <a:off x="7094687" y="5295612"/>
            <a:ext cx="3666457" cy="228600"/>
          </a:xfrm>
          <a:prstGeom prst="rect">
            <a:avLst/>
          </a:prstGeom>
          <a:solidFill>
            <a:srgbClr val="56BFD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" sz="800" dirty="0">
                <a:solidFill>
                  <a:schemeClr val="tx1"/>
                </a:solidFill>
                <a:latin typeface="Century Gothic" panose="020B0502020202020204" pitchFamily="34" charset="0"/>
              </a:rPr>
              <a:t>Dû 00/00</a:t>
            </a: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2B239910-7A02-344C-BA66-D272DE5F5D13}"/>
              </a:ext>
            </a:extLst>
          </p:cNvPr>
          <p:cNvSpPr/>
          <p:nvPr/>
        </p:nvSpPr>
        <p:spPr>
          <a:xfrm>
            <a:off x="10747056" y="5626099"/>
            <a:ext cx="1000184" cy="228600"/>
          </a:xfrm>
          <a:prstGeom prst="rect">
            <a:avLst/>
          </a:prstGeom>
          <a:solidFill>
            <a:srgbClr val="E477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82" name="Diamond 81">
            <a:extLst>
              <a:ext uri="{FF2B5EF4-FFF2-40B4-BE49-F238E27FC236}">
                <a16:creationId xmlns:a16="http://schemas.microsoft.com/office/drawing/2014/main" id="{F0A1BFD6-B1A7-E848-8CCD-2354D3E918EF}"/>
              </a:ext>
            </a:extLst>
          </p:cNvPr>
          <p:cNvSpPr>
            <a:spLocks noChangeAspect="1"/>
          </p:cNvSpPr>
          <p:nvPr/>
        </p:nvSpPr>
        <p:spPr>
          <a:xfrm>
            <a:off x="11054506" y="5635266"/>
            <a:ext cx="182880" cy="182880"/>
          </a:xfrm>
          <a:prstGeom prst="diamond">
            <a:avLst/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33F93576-D8E0-454E-A543-936B0C588D58}"/>
              </a:ext>
            </a:extLst>
          </p:cNvPr>
          <p:cNvSpPr txBox="1"/>
          <p:nvPr/>
        </p:nvSpPr>
        <p:spPr>
          <a:xfrm>
            <a:off x="327121" y="172250"/>
            <a:ext cx="730996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MODÈLE DE FEUILLE DE ROUTE DE PROJET DE 6 MOIS</a:t>
            </a:r>
          </a:p>
        </p:txBody>
      </p:sp>
      <p:sp>
        <p:nvSpPr>
          <p:cNvPr id="47" name="Diamond 46">
            <a:extLst>
              <a:ext uri="{FF2B5EF4-FFF2-40B4-BE49-F238E27FC236}">
                <a16:creationId xmlns:a16="http://schemas.microsoft.com/office/drawing/2014/main" id="{099497A0-BE95-9946-9188-270533876201}"/>
              </a:ext>
            </a:extLst>
          </p:cNvPr>
          <p:cNvSpPr>
            <a:spLocks noChangeAspect="1"/>
          </p:cNvSpPr>
          <p:nvPr/>
        </p:nvSpPr>
        <p:spPr>
          <a:xfrm>
            <a:off x="4369001" y="2062194"/>
            <a:ext cx="182880" cy="182880"/>
          </a:xfrm>
          <a:prstGeom prst="diamond">
            <a:avLst/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67233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8E1B7E48-4A02-444F-963A-D6DBBEE435A3}"/>
              </a:ext>
            </a:extLst>
          </p:cNvPr>
          <p:cNvGrpSpPr/>
          <p:nvPr/>
        </p:nvGrpSpPr>
        <p:grpSpPr>
          <a:xfrm>
            <a:off x="7203068" y="-14628"/>
            <a:ext cx="5724680" cy="6219640"/>
            <a:chOff x="7203068" y="-14628"/>
            <a:chExt cx="5724680" cy="6219640"/>
          </a:xfrm>
          <a:solidFill>
            <a:schemeClr val="bg1">
              <a:alpha val="30000"/>
            </a:schemeClr>
          </a:solidFill>
        </p:grpSpPr>
        <p:sp>
          <p:nvSpPr>
            <p:cNvPr id="8" name="Triangle 7">
              <a:extLst>
                <a:ext uri="{FF2B5EF4-FFF2-40B4-BE49-F238E27FC236}">
                  <a16:creationId xmlns:a16="http://schemas.microsoft.com/office/drawing/2014/main" id="{C1F95B41-1F70-5541-A0B1-E31F6CB382D1}"/>
                </a:ext>
              </a:extLst>
            </p:cNvPr>
            <p:cNvSpPr/>
            <p:nvPr/>
          </p:nvSpPr>
          <p:spPr>
            <a:xfrm>
              <a:off x="8267700" y="1219200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" name="Triangle 13">
              <a:extLst>
                <a:ext uri="{FF2B5EF4-FFF2-40B4-BE49-F238E27FC236}">
                  <a16:creationId xmlns:a16="http://schemas.microsoft.com/office/drawing/2014/main" id="{D3145F68-25BF-6F45-9133-78D5A5614430}"/>
                </a:ext>
              </a:extLst>
            </p:cNvPr>
            <p:cNvSpPr/>
            <p:nvPr/>
          </p:nvSpPr>
          <p:spPr>
            <a:xfrm rot="10800000">
              <a:off x="8267698" y="2340726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Triangle 14">
              <a:extLst>
                <a:ext uri="{FF2B5EF4-FFF2-40B4-BE49-F238E27FC236}">
                  <a16:creationId xmlns:a16="http://schemas.microsoft.com/office/drawing/2014/main" id="{32661B42-CFB6-BF43-BDC1-243E3C22207A}"/>
                </a:ext>
              </a:extLst>
            </p:cNvPr>
            <p:cNvSpPr/>
            <p:nvPr/>
          </p:nvSpPr>
          <p:spPr>
            <a:xfrm>
              <a:off x="9117614" y="2441587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" name="Triangle 15">
              <a:extLst>
                <a:ext uri="{FF2B5EF4-FFF2-40B4-BE49-F238E27FC236}">
                  <a16:creationId xmlns:a16="http://schemas.microsoft.com/office/drawing/2014/main" id="{309A7C49-973C-FD42-AB70-5B57BBDB1D85}"/>
                </a:ext>
              </a:extLst>
            </p:cNvPr>
            <p:cNvSpPr/>
            <p:nvPr/>
          </p:nvSpPr>
          <p:spPr>
            <a:xfrm rot="10800000">
              <a:off x="9117612" y="3563113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Triangle 16">
              <a:extLst>
                <a:ext uri="{FF2B5EF4-FFF2-40B4-BE49-F238E27FC236}">
                  <a16:creationId xmlns:a16="http://schemas.microsoft.com/office/drawing/2014/main" id="{A49B51FE-E6AA-5A45-BD6C-DA4BF7C9EC64}"/>
                </a:ext>
              </a:extLst>
            </p:cNvPr>
            <p:cNvSpPr/>
            <p:nvPr/>
          </p:nvSpPr>
          <p:spPr>
            <a:xfrm rot="10800000">
              <a:off x="9118598" y="-14627"/>
              <a:ext cx="3073402" cy="2300834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" name="Triangle 17">
              <a:extLst>
                <a:ext uri="{FF2B5EF4-FFF2-40B4-BE49-F238E27FC236}">
                  <a16:creationId xmlns:a16="http://schemas.microsoft.com/office/drawing/2014/main" id="{DCC5E1A3-499A-4A42-912A-329D6FA81565}"/>
                </a:ext>
              </a:extLst>
            </p:cNvPr>
            <p:cNvSpPr/>
            <p:nvPr/>
          </p:nvSpPr>
          <p:spPr>
            <a:xfrm>
              <a:off x="11194577" y="5032308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" name="Triangle 18">
              <a:extLst>
                <a:ext uri="{FF2B5EF4-FFF2-40B4-BE49-F238E27FC236}">
                  <a16:creationId xmlns:a16="http://schemas.microsoft.com/office/drawing/2014/main" id="{7478C905-13B8-3549-A925-632AF93DA529}"/>
                </a:ext>
              </a:extLst>
            </p:cNvPr>
            <p:cNvSpPr/>
            <p:nvPr/>
          </p:nvSpPr>
          <p:spPr>
            <a:xfrm rot="10800000">
              <a:off x="10726003" y="4976702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" name="Triangle 19">
              <a:extLst>
                <a:ext uri="{FF2B5EF4-FFF2-40B4-BE49-F238E27FC236}">
                  <a16:creationId xmlns:a16="http://schemas.microsoft.com/office/drawing/2014/main" id="{EBBDD6DB-9153-F84A-8A6D-72FB50473A0B}"/>
                </a:ext>
              </a:extLst>
            </p:cNvPr>
            <p:cNvSpPr/>
            <p:nvPr/>
          </p:nvSpPr>
          <p:spPr>
            <a:xfrm>
              <a:off x="10726004" y="4358384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" name="Triangle 20">
              <a:extLst>
                <a:ext uri="{FF2B5EF4-FFF2-40B4-BE49-F238E27FC236}">
                  <a16:creationId xmlns:a16="http://schemas.microsoft.com/office/drawing/2014/main" id="{0F2B7324-B883-D04D-AA46-6BD0AF8386FA}"/>
                </a:ext>
              </a:extLst>
            </p:cNvPr>
            <p:cNvSpPr/>
            <p:nvPr/>
          </p:nvSpPr>
          <p:spPr>
            <a:xfrm>
              <a:off x="10732980" y="2926103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" name="Triangle 21">
              <a:extLst>
                <a:ext uri="{FF2B5EF4-FFF2-40B4-BE49-F238E27FC236}">
                  <a16:creationId xmlns:a16="http://schemas.microsoft.com/office/drawing/2014/main" id="{E2E2A6B5-3297-124A-A02B-7888670A8E19}"/>
                </a:ext>
              </a:extLst>
            </p:cNvPr>
            <p:cNvSpPr/>
            <p:nvPr/>
          </p:nvSpPr>
          <p:spPr>
            <a:xfrm rot="10800000">
              <a:off x="10732979" y="3544421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" name="Triangle 22">
              <a:extLst>
                <a:ext uri="{FF2B5EF4-FFF2-40B4-BE49-F238E27FC236}">
                  <a16:creationId xmlns:a16="http://schemas.microsoft.com/office/drawing/2014/main" id="{56579292-2F63-8344-B4D4-B3104A9FF118}"/>
                </a:ext>
              </a:extLst>
            </p:cNvPr>
            <p:cNvSpPr/>
            <p:nvPr/>
          </p:nvSpPr>
          <p:spPr>
            <a:xfrm>
              <a:off x="11201553" y="3600027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" name="Triangle 23">
              <a:extLst>
                <a:ext uri="{FF2B5EF4-FFF2-40B4-BE49-F238E27FC236}">
                  <a16:creationId xmlns:a16="http://schemas.microsoft.com/office/drawing/2014/main" id="{7246C88E-4533-0C4B-B184-73C1B498B8FC}"/>
                </a:ext>
              </a:extLst>
            </p:cNvPr>
            <p:cNvSpPr/>
            <p:nvPr/>
          </p:nvSpPr>
          <p:spPr>
            <a:xfrm rot="10800000">
              <a:off x="11201552" y="4218345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" name="Triangle 24">
              <a:extLst>
                <a:ext uri="{FF2B5EF4-FFF2-40B4-BE49-F238E27FC236}">
                  <a16:creationId xmlns:a16="http://schemas.microsoft.com/office/drawing/2014/main" id="{03EC3B23-B8B6-1B4A-9899-999384E3DFAC}"/>
                </a:ext>
              </a:extLst>
            </p:cNvPr>
            <p:cNvSpPr/>
            <p:nvPr/>
          </p:nvSpPr>
          <p:spPr>
            <a:xfrm>
              <a:off x="9465415" y="5351037"/>
              <a:ext cx="613059" cy="458953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" name="Triangle 25">
              <a:extLst>
                <a:ext uri="{FF2B5EF4-FFF2-40B4-BE49-F238E27FC236}">
                  <a16:creationId xmlns:a16="http://schemas.microsoft.com/office/drawing/2014/main" id="{3680E3CF-DB8A-9047-B4CD-2F5BA9988567}"/>
                </a:ext>
              </a:extLst>
            </p:cNvPr>
            <p:cNvSpPr/>
            <p:nvPr/>
          </p:nvSpPr>
          <p:spPr>
            <a:xfrm rot="10800000">
              <a:off x="8796054" y="4684640"/>
              <a:ext cx="613059" cy="458953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" name="Triangle 26">
              <a:extLst>
                <a:ext uri="{FF2B5EF4-FFF2-40B4-BE49-F238E27FC236}">
                  <a16:creationId xmlns:a16="http://schemas.microsoft.com/office/drawing/2014/main" id="{F70F9821-7B32-5942-B3E7-D8C865439557}"/>
                </a:ext>
              </a:extLst>
            </p:cNvPr>
            <p:cNvSpPr/>
            <p:nvPr/>
          </p:nvSpPr>
          <p:spPr>
            <a:xfrm>
              <a:off x="8796055" y="4225687"/>
              <a:ext cx="613059" cy="458953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" name="Triangle 27">
              <a:extLst>
                <a:ext uri="{FF2B5EF4-FFF2-40B4-BE49-F238E27FC236}">
                  <a16:creationId xmlns:a16="http://schemas.microsoft.com/office/drawing/2014/main" id="{17F49CF0-4F75-364D-B8B3-83A0B12E6A7E}"/>
                </a:ext>
              </a:extLst>
            </p:cNvPr>
            <p:cNvSpPr/>
            <p:nvPr/>
          </p:nvSpPr>
          <p:spPr>
            <a:xfrm>
              <a:off x="11429639" y="676405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" name="Triangle 28">
              <a:extLst>
                <a:ext uri="{FF2B5EF4-FFF2-40B4-BE49-F238E27FC236}">
                  <a16:creationId xmlns:a16="http://schemas.microsoft.com/office/drawing/2014/main" id="{7448E9F5-8215-3D44-85D0-A590CF9868BA}"/>
                </a:ext>
              </a:extLst>
            </p:cNvPr>
            <p:cNvSpPr/>
            <p:nvPr/>
          </p:nvSpPr>
          <p:spPr>
            <a:xfrm rot="10800000">
              <a:off x="11429637" y="1797931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" name="Triangle 29">
              <a:extLst>
                <a:ext uri="{FF2B5EF4-FFF2-40B4-BE49-F238E27FC236}">
                  <a16:creationId xmlns:a16="http://schemas.microsoft.com/office/drawing/2014/main" id="{90090464-F536-8E4A-BD6E-7EB365238ABE}"/>
                </a:ext>
              </a:extLst>
            </p:cNvPr>
            <p:cNvSpPr/>
            <p:nvPr/>
          </p:nvSpPr>
          <p:spPr>
            <a:xfrm rot="10800000">
              <a:off x="10001145" y="4978503"/>
              <a:ext cx="401094" cy="300270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" name="Triangle 30">
              <a:extLst>
                <a:ext uri="{FF2B5EF4-FFF2-40B4-BE49-F238E27FC236}">
                  <a16:creationId xmlns:a16="http://schemas.microsoft.com/office/drawing/2014/main" id="{AA7D07E8-B811-E14D-8E65-1E5D7F4AE6EB}"/>
                </a:ext>
              </a:extLst>
            </p:cNvPr>
            <p:cNvSpPr/>
            <p:nvPr/>
          </p:nvSpPr>
          <p:spPr>
            <a:xfrm>
              <a:off x="8478550" y="3436582"/>
              <a:ext cx="401094" cy="300270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2" name="Triangle 31">
              <a:extLst>
                <a:ext uri="{FF2B5EF4-FFF2-40B4-BE49-F238E27FC236}">
                  <a16:creationId xmlns:a16="http://schemas.microsoft.com/office/drawing/2014/main" id="{A48947FF-57CA-D249-96E7-117F9769097F}"/>
                </a:ext>
              </a:extLst>
            </p:cNvPr>
            <p:cNvSpPr/>
            <p:nvPr/>
          </p:nvSpPr>
          <p:spPr>
            <a:xfrm>
              <a:off x="10560298" y="3911608"/>
              <a:ext cx="221130" cy="165545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3" name="Triangle 32">
              <a:extLst>
                <a:ext uri="{FF2B5EF4-FFF2-40B4-BE49-F238E27FC236}">
                  <a16:creationId xmlns:a16="http://schemas.microsoft.com/office/drawing/2014/main" id="{F04D09A2-2F95-5241-9100-2219D93B2329}"/>
                </a:ext>
              </a:extLst>
            </p:cNvPr>
            <p:cNvSpPr/>
            <p:nvPr/>
          </p:nvSpPr>
          <p:spPr>
            <a:xfrm rot="10800000">
              <a:off x="10924816" y="6039467"/>
              <a:ext cx="221130" cy="165545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" name="Triangle 33">
              <a:extLst>
                <a:ext uri="{FF2B5EF4-FFF2-40B4-BE49-F238E27FC236}">
                  <a16:creationId xmlns:a16="http://schemas.microsoft.com/office/drawing/2014/main" id="{1BDF32AB-DA0A-0D43-859F-2CD7DBE58638}"/>
                </a:ext>
              </a:extLst>
            </p:cNvPr>
            <p:cNvSpPr/>
            <p:nvPr/>
          </p:nvSpPr>
          <p:spPr>
            <a:xfrm rot="10800000">
              <a:off x="8157134" y="1651419"/>
              <a:ext cx="221130" cy="165545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5" name="Triangle 34">
              <a:extLst>
                <a:ext uri="{FF2B5EF4-FFF2-40B4-BE49-F238E27FC236}">
                  <a16:creationId xmlns:a16="http://schemas.microsoft.com/office/drawing/2014/main" id="{E533EC0E-E681-8649-8038-EE2C8D3B5CE1}"/>
                </a:ext>
              </a:extLst>
            </p:cNvPr>
            <p:cNvSpPr/>
            <p:nvPr/>
          </p:nvSpPr>
          <p:spPr>
            <a:xfrm>
              <a:off x="11586492" y="2465841"/>
              <a:ext cx="221130" cy="165545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6" name="Triangle 35">
              <a:extLst>
                <a:ext uri="{FF2B5EF4-FFF2-40B4-BE49-F238E27FC236}">
                  <a16:creationId xmlns:a16="http://schemas.microsoft.com/office/drawing/2014/main" id="{A5A29F83-7BB5-764B-95A1-F84D70156B63}"/>
                </a:ext>
              </a:extLst>
            </p:cNvPr>
            <p:cNvSpPr/>
            <p:nvPr/>
          </p:nvSpPr>
          <p:spPr>
            <a:xfrm>
              <a:off x="8875258" y="425489"/>
              <a:ext cx="164136" cy="122877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7" name="Triangle 36">
              <a:extLst>
                <a:ext uri="{FF2B5EF4-FFF2-40B4-BE49-F238E27FC236}">
                  <a16:creationId xmlns:a16="http://schemas.microsoft.com/office/drawing/2014/main" id="{EDC38598-9CCC-964F-BB5E-C1A27ACDCC44}"/>
                </a:ext>
              </a:extLst>
            </p:cNvPr>
            <p:cNvSpPr/>
            <p:nvPr/>
          </p:nvSpPr>
          <p:spPr>
            <a:xfrm rot="10800000">
              <a:off x="11900905" y="4908188"/>
              <a:ext cx="164136" cy="122877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8" name="Triangle 37">
              <a:extLst>
                <a:ext uri="{FF2B5EF4-FFF2-40B4-BE49-F238E27FC236}">
                  <a16:creationId xmlns:a16="http://schemas.microsoft.com/office/drawing/2014/main" id="{B7E5DB76-E9E8-AD4D-8A0B-33AC626B474D}"/>
                </a:ext>
              </a:extLst>
            </p:cNvPr>
            <p:cNvSpPr/>
            <p:nvPr/>
          </p:nvSpPr>
          <p:spPr>
            <a:xfrm>
              <a:off x="9494499" y="1271969"/>
              <a:ext cx="401094" cy="300270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9" name="Triangle 38">
              <a:extLst>
                <a:ext uri="{FF2B5EF4-FFF2-40B4-BE49-F238E27FC236}">
                  <a16:creationId xmlns:a16="http://schemas.microsoft.com/office/drawing/2014/main" id="{9474D31C-5D26-2048-8B9C-61EF38B28DBD}"/>
                </a:ext>
              </a:extLst>
            </p:cNvPr>
            <p:cNvSpPr/>
            <p:nvPr/>
          </p:nvSpPr>
          <p:spPr>
            <a:xfrm rot="10800000">
              <a:off x="7203068" y="-14628"/>
              <a:ext cx="1592986" cy="1192554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1" name="Rectangle 7">
            <a:extLst>
              <a:ext uri="{FF2B5EF4-FFF2-40B4-BE49-F238E27FC236}">
                <a16:creationId xmlns:a16="http://schemas.microsoft.com/office/drawing/2014/main" id="{2A08EE07-4D3C-C74D-AA27-8BAD402EB88E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13" name="Parallelogram 12">
            <a:extLst>
              <a:ext uri="{FF2B5EF4-FFF2-40B4-BE49-F238E27FC236}">
                <a16:creationId xmlns:a16="http://schemas.microsoft.com/office/drawing/2014/main" id="{72214739-7D95-4444-9FE6-D496832163FB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6EEB223-E166-A54F-887F-3F76EDC4E433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" dirty="0">
                <a:solidFill>
                  <a:schemeClr val="bg1"/>
                </a:solidFill>
                <a:latin typeface="Century Gothic" panose="020B0502020202020204" pitchFamily="34" charset="0"/>
              </a:rPr>
              <a:t>FEUILLE DE ROUTE DU PROJET SUR 6 MOIS</a:t>
            </a:r>
            <a:endParaRPr lang="en-US" dirty="0">
              <a:solidFill>
                <a:schemeClr val="bg1"/>
              </a:solidFill>
              <a:latin typeface="Century Gothic" panose="020B0502020202020204" pitchFamily="34" charset="0"/>
              <a:ea typeface="Arial" charset="0"/>
              <a:cs typeface="Arial" charset="0"/>
            </a:endParaRPr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37355569-728A-7144-B0C9-4D9511C7D2C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9539503"/>
              </p:ext>
            </p:extLst>
          </p:nvPr>
        </p:nvGraphicFramePr>
        <p:xfrm>
          <a:off x="327121" y="682459"/>
          <a:ext cx="11550141" cy="52121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82409">
                  <a:extLst>
                    <a:ext uri="{9D8B030D-6E8A-4147-A177-3AD203B41FA5}">
                      <a16:colId xmlns:a16="http://schemas.microsoft.com/office/drawing/2014/main" val="602210714"/>
                    </a:ext>
                  </a:extLst>
                </a:gridCol>
                <a:gridCol w="1694622">
                  <a:extLst>
                    <a:ext uri="{9D8B030D-6E8A-4147-A177-3AD203B41FA5}">
                      <a16:colId xmlns:a16="http://schemas.microsoft.com/office/drawing/2014/main" val="745651107"/>
                    </a:ext>
                  </a:extLst>
                </a:gridCol>
                <a:gridCol w="1694622">
                  <a:extLst>
                    <a:ext uri="{9D8B030D-6E8A-4147-A177-3AD203B41FA5}">
                      <a16:colId xmlns:a16="http://schemas.microsoft.com/office/drawing/2014/main" val="3274367776"/>
                    </a:ext>
                  </a:extLst>
                </a:gridCol>
                <a:gridCol w="1694622">
                  <a:extLst>
                    <a:ext uri="{9D8B030D-6E8A-4147-A177-3AD203B41FA5}">
                      <a16:colId xmlns:a16="http://schemas.microsoft.com/office/drawing/2014/main" val="3839570682"/>
                    </a:ext>
                  </a:extLst>
                </a:gridCol>
                <a:gridCol w="1694622">
                  <a:extLst>
                    <a:ext uri="{9D8B030D-6E8A-4147-A177-3AD203B41FA5}">
                      <a16:colId xmlns:a16="http://schemas.microsoft.com/office/drawing/2014/main" val="2751298443"/>
                    </a:ext>
                  </a:extLst>
                </a:gridCol>
                <a:gridCol w="1694622">
                  <a:extLst>
                    <a:ext uri="{9D8B030D-6E8A-4147-A177-3AD203B41FA5}">
                      <a16:colId xmlns:a16="http://schemas.microsoft.com/office/drawing/2014/main" val="3893106002"/>
                    </a:ext>
                  </a:extLst>
                </a:gridCol>
                <a:gridCol w="1694622">
                  <a:extLst>
                    <a:ext uri="{9D8B030D-6E8A-4147-A177-3AD203B41FA5}">
                      <a16:colId xmlns:a16="http://schemas.microsoft.com/office/drawing/2014/main" val="3525347244"/>
                    </a:ext>
                  </a:extLst>
                </a:gridCol>
              </a:tblGrid>
              <a:tr h="33525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FLUX DE TRAVAIL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" sz="16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MOIS 1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" sz="16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MOIS 2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" sz="16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MOIS 3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" sz="16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MOIS 4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" sz="16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MOIS 5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" sz="16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MOIS 6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915962"/>
                  </a:ext>
                </a:extLst>
              </a:tr>
              <a:tr h="32512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" sz="10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VOLET DE TRAVAIL 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5858687"/>
                  </a:ext>
                </a:extLst>
              </a:tr>
              <a:tr h="32512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0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0816345"/>
                  </a:ext>
                </a:extLst>
              </a:tr>
              <a:tr h="32512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0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2502013"/>
                  </a:ext>
                </a:extLst>
              </a:tr>
              <a:tr h="32512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0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9537522"/>
                  </a:ext>
                </a:extLst>
              </a:tr>
              <a:tr h="32512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0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9141191"/>
                  </a:ext>
                </a:extLst>
              </a:tr>
              <a:tr h="32512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0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1561401"/>
                  </a:ext>
                </a:extLst>
              </a:tr>
              <a:tr h="32512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0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94209273"/>
                  </a:ext>
                </a:extLst>
              </a:tr>
              <a:tr h="32512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0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0668724"/>
                  </a:ext>
                </a:extLst>
              </a:tr>
              <a:tr h="32512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0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9392616"/>
                  </a:ext>
                </a:extLst>
              </a:tr>
              <a:tr h="32512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0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4152558"/>
                  </a:ext>
                </a:extLst>
              </a:tr>
              <a:tr h="32512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0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3712439"/>
                  </a:ext>
                </a:extLst>
              </a:tr>
              <a:tr h="32512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0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32956"/>
                  </a:ext>
                </a:extLst>
              </a:tr>
              <a:tr h="32512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0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0967119"/>
                  </a:ext>
                </a:extLst>
              </a:tr>
              <a:tr h="32512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0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4817605"/>
                  </a:ext>
                </a:extLst>
              </a:tr>
              <a:tr h="32512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0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6148646"/>
                  </a:ext>
                </a:extLst>
              </a:tr>
            </a:tbl>
          </a:graphicData>
        </a:graphic>
      </p:graphicFrame>
      <p:sp>
        <p:nvSpPr>
          <p:cNvPr id="47" name="Diamond 46">
            <a:extLst>
              <a:ext uri="{FF2B5EF4-FFF2-40B4-BE49-F238E27FC236}">
                <a16:creationId xmlns:a16="http://schemas.microsoft.com/office/drawing/2014/main" id="{099497A0-BE95-9946-9188-270533876201}"/>
              </a:ext>
            </a:extLst>
          </p:cNvPr>
          <p:cNvSpPr>
            <a:spLocks noChangeAspect="1"/>
          </p:cNvSpPr>
          <p:nvPr/>
        </p:nvSpPr>
        <p:spPr>
          <a:xfrm>
            <a:off x="5828024" y="2062194"/>
            <a:ext cx="182880" cy="182880"/>
          </a:xfrm>
          <a:prstGeom prst="diamond">
            <a:avLst/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DADEC37-AD62-194B-8324-91DAEC6F3A34}"/>
              </a:ext>
            </a:extLst>
          </p:cNvPr>
          <p:cNvSpPr/>
          <p:nvPr/>
        </p:nvSpPr>
        <p:spPr>
          <a:xfrm>
            <a:off x="1789761" y="1065848"/>
            <a:ext cx="2192068" cy="228600"/>
          </a:xfrm>
          <a:prstGeom prst="rect">
            <a:avLst/>
          </a:prstGeom>
          <a:solidFill>
            <a:srgbClr val="D14C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" sz="800" dirty="0">
                <a:solidFill>
                  <a:schemeClr val="bg1"/>
                </a:solidFill>
                <a:latin typeface="Century Gothic" panose="020B0502020202020204" pitchFamily="34" charset="0"/>
              </a:rPr>
              <a:t>PROJET 1 |  00/00 – 00/00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5120421-B160-AC44-999E-CFB0721F467F}"/>
              </a:ext>
            </a:extLst>
          </p:cNvPr>
          <p:cNvSpPr/>
          <p:nvPr/>
        </p:nvSpPr>
        <p:spPr>
          <a:xfrm>
            <a:off x="1789761" y="1391456"/>
            <a:ext cx="887839" cy="228600"/>
          </a:xfrm>
          <a:prstGeom prst="rect">
            <a:avLst/>
          </a:prstGeom>
          <a:solidFill>
            <a:srgbClr val="E477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" sz="800" dirty="0">
                <a:solidFill>
                  <a:schemeClr val="tx1"/>
                </a:solidFill>
                <a:latin typeface="Century Gothic" panose="020B0502020202020204" pitchFamily="34" charset="0"/>
              </a:rPr>
              <a:t>Dû 00/00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DA04FFA-D9F8-5249-A153-D5EAF58B72FE}"/>
              </a:ext>
            </a:extLst>
          </p:cNvPr>
          <p:cNvSpPr/>
          <p:nvPr/>
        </p:nvSpPr>
        <p:spPr>
          <a:xfrm>
            <a:off x="2059034" y="1706690"/>
            <a:ext cx="1194109" cy="228600"/>
          </a:xfrm>
          <a:prstGeom prst="rect">
            <a:avLst/>
          </a:prstGeom>
          <a:solidFill>
            <a:srgbClr val="E9AB7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" sz="800" dirty="0">
                <a:solidFill>
                  <a:schemeClr val="tx1"/>
                </a:solidFill>
                <a:latin typeface="Century Gothic" panose="020B0502020202020204" pitchFamily="34" charset="0"/>
              </a:rPr>
              <a:t>Jalon 1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7FE24B6B-A6AC-0A4E-A8D3-E4E3AAED67B1}"/>
              </a:ext>
            </a:extLst>
          </p:cNvPr>
          <p:cNvSpPr/>
          <p:nvPr/>
        </p:nvSpPr>
        <p:spPr>
          <a:xfrm>
            <a:off x="4191168" y="2039334"/>
            <a:ext cx="269273" cy="228600"/>
          </a:xfrm>
          <a:prstGeom prst="rect">
            <a:avLst/>
          </a:prstGeom>
          <a:solidFill>
            <a:srgbClr val="ECD6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238344CB-F85E-EE49-8F53-13D357BD1514}"/>
              </a:ext>
            </a:extLst>
          </p:cNvPr>
          <p:cNvSpPr/>
          <p:nvPr/>
        </p:nvSpPr>
        <p:spPr>
          <a:xfrm>
            <a:off x="3725743" y="2354568"/>
            <a:ext cx="1194109" cy="228600"/>
          </a:xfrm>
          <a:prstGeom prst="rect">
            <a:avLst/>
          </a:prstGeom>
          <a:solidFill>
            <a:srgbClr val="89D0C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" sz="800" dirty="0">
                <a:solidFill>
                  <a:schemeClr val="tx1"/>
                </a:solidFill>
                <a:latin typeface="Century Gothic" panose="020B0502020202020204" pitchFamily="34" charset="0"/>
              </a:rPr>
              <a:t>Dû 00/00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BDF46762-DE84-6D48-99D5-CB3DE0793AB2}"/>
              </a:ext>
            </a:extLst>
          </p:cNvPr>
          <p:cNvSpPr/>
          <p:nvPr/>
        </p:nvSpPr>
        <p:spPr>
          <a:xfrm>
            <a:off x="4411011" y="2691091"/>
            <a:ext cx="4858731" cy="228600"/>
          </a:xfrm>
          <a:prstGeom prst="rect">
            <a:avLst/>
          </a:prstGeom>
          <a:solidFill>
            <a:srgbClr val="56BFD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" sz="800" dirty="0">
                <a:solidFill>
                  <a:schemeClr val="tx1"/>
                </a:solidFill>
                <a:latin typeface="Century Gothic" panose="020B0502020202020204" pitchFamily="34" charset="0"/>
              </a:rPr>
              <a:t>| PROJET 2  00/00 – 00/00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BC327E30-6FC2-774C-84E7-84122B7DDF00}"/>
              </a:ext>
            </a:extLst>
          </p:cNvPr>
          <p:cNvSpPr/>
          <p:nvPr/>
        </p:nvSpPr>
        <p:spPr>
          <a:xfrm>
            <a:off x="4411011" y="3021578"/>
            <a:ext cx="1979080" cy="228600"/>
          </a:xfrm>
          <a:prstGeom prst="rect">
            <a:avLst/>
          </a:prstGeom>
          <a:solidFill>
            <a:srgbClr val="387E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" sz="800" dirty="0">
                <a:solidFill>
                  <a:schemeClr val="bg1"/>
                </a:solidFill>
                <a:latin typeface="Century Gothic" panose="020B0502020202020204" pitchFamily="34" charset="0"/>
              </a:rPr>
              <a:t>Dû 00/00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C6B6796C-A823-9B45-9C7B-E649DE201818}"/>
              </a:ext>
            </a:extLst>
          </p:cNvPr>
          <p:cNvSpPr/>
          <p:nvPr/>
        </p:nvSpPr>
        <p:spPr>
          <a:xfrm>
            <a:off x="5652003" y="3347266"/>
            <a:ext cx="1744568" cy="228600"/>
          </a:xfrm>
          <a:prstGeom prst="rect">
            <a:avLst/>
          </a:prstGeom>
          <a:solidFill>
            <a:srgbClr val="2640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" sz="800" dirty="0">
                <a:solidFill>
                  <a:schemeClr val="bg1"/>
                </a:solidFill>
                <a:latin typeface="Century Gothic" panose="020B0502020202020204" pitchFamily="34" charset="0"/>
              </a:rPr>
              <a:t>Dû 00/00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3B60B896-37F2-1C41-A35B-FD3D0B568849}"/>
              </a:ext>
            </a:extLst>
          </p:cNvPr>
          <p:cNvSpPr/>
          <p:nvPr/>
        </p:nvSpPr>
        <p:spPr>
          <a:xfrm>
            <a:off x="6839443" y="3658272"/>
            <a:ext cx="2430299" cy="228600"/>
          </a:xfrm>
          <a:prstGeom prst="rect">
            <a:avLst/>
          </a:prstGeom>
          <a:solidFill>
            <a:srgbClr val="ECD6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" sz="800" dirty="0">
                <a:solidFill>
                  <a:schemeClr val="tx1"/>
                </a:solidFill>
                <a:latin typeface="Century Gothic" panose="020B0502020202020204" pitchFamily="34" charset="0"/>
              </a:rPr>
              <a:t>Dû 00/00</a:t>
            </a: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C8FAABF7-CF44-A847-B0BC-190595132FDE}"/>
              </a:ext>
            </a:extLst>
          </p:cNvPr>
          <p:cNvSpPr/>
          <p:nvPr/>
        </p:nvSpPr>
        <p:spPr>
          <a:xfrm>
            <a:off x="8687028" y="3995977"/>
            <a:ext cx="582714" cy="228600"/>
          </a:xfrm>
          <a:prstGeom prst="rect">
            <a:avLst/>
          </a:prstGeom>
          <a:solidFill>
            <a:srgbClr val="E477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90D21B74-0D4D-1541-A69C-58D3FB0DFCCE}"/>
              </a:ext>
            </a:extLst>
          </p:cNvPr>
          <p:cNvSpPr/>
          <p:nvPr/>
        </p:nvSpPr>
        <p:spPr>
          <a:xfrm>
            <a:off x="5667458" y="4311211"/>
            <a:ext cx="6059628" cy="228600"/>
          </a:xfrm>
          <a:prstGeom prst="rect">
            <a:avLst/>
          </a:prstGeom>
          <a:solidFill>
            <a:srgbClr val="E9AB7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" sz="800" dirty="0">
                <a:solidFill>
                  <a:schemeClr val="tx1"/>
                </a:solidFill>
                <a:latin typeface="Century Gothic" panose="020B0502020202020204" pitchFamily="34" charset="0"/>
              </a:rPr>
              <a:t>PROJET 3 |  00/00 – 00/00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3C344501-51EB-984F-922D-D3BA95AEB638}"/>
              </a:ext>
            </a:extLst>
          </p:cNvPr>
          <p:cNvSpPr/>
          <p:nvPr/>
        </p:nvSpPr>
        <p:spPr>
          <a:xfrm>
            <a:off x="5684662" y="4643855"/>
            <a:ext cx="269273" cy="228600"/>
          </a:xfrm>
          <a:prstGeom prst="rect">
            <a:avLst/>
          </a:prstGeom>
          <a:solidFill>
            <a:srgbClr val="ECD6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A92B052D-A5ED-B742-AF74-35D3E59F4421}"/>
              </a:ext>
            </a:extLst>
          </p:cNvPr>
          <p:cNvSpPr/>
          <p:nvPr/>
        </p:nvSpPr>
        <p:spPr>
          <a:xfrm>
            <a:off x="5684662" y="4959089"/>
            <a:ext cx="5091577" cy="228600"/>
          </a:xfrm>
          <a:prstGeom prst="rect">
            <a:avLst/>
          </a:prstGeom>
          <a:solidFill>
            <a:srgbClr val="89D0C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" sz="800" dirty="0">
                <a:solidFill>
                  <a:schemeClr val="tx1"/>
                </a:solidFill>
                <a:latin typeface="Century Gothic" panose="020B0502020202020204" pitchFamily="34" charset="0"/>
              </a:rPr>
              <a:t>Dû 00/00</a:t>
            </a: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B8A9222A-8FD5-5048-8CE9-35F0231BABFF}"/>
              </a:ext>
            </a:extLst>
          </p:cNvPr>
          <p:cNvSpPr/>
          <p:nvPr/>
        </p:nvSpPr>
        <p:spPr>
          <a:xfrm>
            <a:off x="7094687" y="5295612"/>
            <a:ext cx="3666457" cy="228600"/>
          </a:xfrm>
          <a:prstGeom prst="rect">
            <a:avLst/>
          </a:prstGeom>
          <a:solidFill>
            <a:srgbClr val="56BFD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" sz="800" dirty="0">
                <a:solidFill>
                  <a:schemeClr val="tx1"/>
                </a:solidFill>
                <a:latin typeface="Century Gothic" panose="020B0502020202020204" pitchFamily="34" charset="0"/>
              </a:rPr>
              <a:t>Dû 00/00</a:t>
            </a: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2B239910-7A02-344C-BA66-D272DE5F5D13}"/>
              </a:ext>
            </a:extLst>
          </p:cNvPr>
          <p:cNvSpPr/>
          <p:nvPr/>
        </p:nvSpPr>
        <p:spPr>
          <a:xfrm>
            <a:off x="10747056" y="5626099"/>
            <a:ext cx="1000184" cy="228600"/>
          </a:xfrm>
          <a:prstGeom prst="rect">
            <a:avLst/>
          </a:prstGeom>
          <a:solidFill>
            <a:srgbClr val="387E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82" name="Diamond 81">
            <a:extLst>
              <a:ext uri="{FF2B5EF4-FFF2-40B4-BE49-F238E27FC236}">
                <a16:creationId xmlns:a16="http://schemas.microsoft.com/office/drawing/2014/main" id="{F0A1BFD6-B1A7-E848-8CCD-2354D3E918EF}"/>
              </a:ext>
            </a:extLst>
          </p:cNvPr>
          <p:cNvSpPr>
            <a:spLocks noChangeAspect="1"/>
          </p:cNvSpPr>
          <p:nvPr/>
        </p:nvSpPr>
        <p:spPr>
          <a:xfrm>
            <a:off x="11054506" y="5635266"/>
            <a:ext cx="182880" cy="182880"/>
          </a:xfrm>
          <a:prstGeom prst="diamond">
            <a:avLst/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9C2D2E4F-9C7D-9D45-BDD2-947BEA930E14}"/>
              </a:ext>
            </a:extLst>
          </p:cNvPr>
          <p:cNvSpPr txBox="1"/>
          <p:nvPr/>
        </p:nvSpPr>
        <p:spPr>
          <a:xfrm>
            <a:off x="327121" y="172250"/>
            <a:ext cx="730996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MODÈLE DE FEUILLE DE ROUTE DE PROJET DE 6 MOIS</a:t>
            </a:r>
          </a:p>
        </p:txBody>
      </p:sp>
    </p:spTree>
    <p:extLst>
      <p:ext uri="{BB962C8B-B14F-4D97-AF65-F5344CB8AC3E}">
        <p14:creationId xmlns:p14="http://schemas.microsoft.com/office/powerpoint/2010/main" val="32880093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BC736FB-ECB3-6947-8A3E-2AC7672BA4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6466325"/>
              </p:ext>
            </p:extLst>
          </p:nvPr>
        </p:nvGraphicFramePr>
        <p:xfrm>
          <a:off x="787790" y="1050352"/>
          <a:ext cx="10227213" cy="24683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227213">
                  <a:extLst>
                    <a:ext uri="{9D8B030D-6E8A-4147-A177-3AD203B41FA5}">
                      <a16:colId xmlns:a16="http://schemas.microsoft.com/office/drawing/2014/main" val="2161760999"/>
                    </a:ext>
                  </a:extLst>
                </a:gridCol>
              </a:tblGrid>
              <a:tr h="24683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" sz="160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DÉMENTI</a:t>
                      </a:r>
                      <a:endParaRPr lang="en-US" sz="1200" b="1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" sz="14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Tous les articles, modèles ou informations fournis par Smartsheet sur le site Web sont fournis à titre de référence uniquement. Bien que nous nous efforcions de maintenir les informations à jour et correctes, nous ne faisons aucune déclaration ou garantie d'aucune sorte, expresse ou implicite, quant à l'exhaustivité, l'exactitude, la fiabilité, la pertinence ou la disponibilité en ce qui concerne le site Web ou les informations, articles, modèles ou graphiques connexes contenus sur le site Web. Toute confiance que vous accordez à ces informations est donc strictement à vos propres risques.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600" marR="73025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4880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93236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7" id="{FF44CA76-529E-6E4E-85FB-DD134758DA00}" vid="{3493484F-9328-0547-A008-8A914CCB69A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IC-6-Month-Project-Roadmap-Template_PowerPoint</Template>
  <TotalTime>1</TotalTime>
  <Words>332</Words>
  <Application>Microsoft Macintosh PowerPoint</Application>
  <PresentationFormat>Widescreen</PresentationFormat>
  <Paragraphs>59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Century Gothic</vt:lpstr>
      <vt:lpstr>Тема Office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Alexandra Ragazhinskaya</dc:creator>
  <cp:lastModifiedBy>Jason Flores</cp:lastModifiedBy>
  <cp:revision>2</cp:revision>
  <cp:lastPrinted>2020-08-31T22:23:58Z</cp:lastPrinted>
  <dcterms:created xsi:type="dcterms:W3CDTF">2021-07-01T18:07:03Z</dcterms:created>
  <dcterms:modified xsi:type="dcterms:W3CDTF">2022-04-11T22:21:33Z</dcterms:modified>
</cp:coreProperties>
</file>